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Proxima Nova"/>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roximaNova-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roximaNova-italic.fntdata"/><Relationship Id="rId16" Type="http://schemas.openxmlformats.org/officeDocument/2006/relationships/slide" Target="slides/slide11.xml"/><Relationship Id="rId38" Type="http://schemas.openxmlformats.org/officeDocument/2006/relationships/font" Target="fonts/ProximaNova-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356c3f2ec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356c3f2ec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356c3f2ec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356c3f2ec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34784fd7e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34784fd7e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4784fd7e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4784fd7e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34784fd7e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34784fd7e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4784fd7e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34784fd7e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34784fd7e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34784fd7e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34784fd7e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34784fd7e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34784fd7e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34784fd7e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34784fd7e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34784fd7e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356c3f2ec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356c3f2e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34784fd7e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34784fd7e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34784fd7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34784fd7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34784fd7e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34784fd7e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34784fd7e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34784fd7e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34784fd7e1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34784fd7e1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4784fd7e1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34784fd7e1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34784fd7e1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34784fd7e1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34784fd7e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34784fd7e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34784fd7e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34784fd7e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34784fd7e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34784fd7e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356c3f2e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356c3f2e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56c3f2ec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356c3f2ec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34784fd7e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34784fd7e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356c3f2ec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356c3f2ec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356c3f2ec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356c3f2ec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356c3f2ec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356c3f2ec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356c3f2ec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356c3f2ec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356c3f2ec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356c3f2ec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356c3f2ec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356c3f2ec0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text-compare.com/" TargetMode="External"/><Relationship Id="rId4" Type="http://schemas.openxmlformats.org/officeDocument/2006/relationships/image" Target="../media/image21.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polarclouds.co.uk/send-telegram-from-powershell/" TargetMode="Externa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11.png"/><Relationship Id="rId11" Type="http://schemas.openxmlformats.org/officeDocument/2006/relationships/image" Target="../media/image12.png"/><Relationship Id="rId10" Type="http://schemas.openxmlformats.org/officeDocument/2006/relationships/image" Target="../media/image5.png"/><Relationship Id="rId12" Type="http://schemas.openxmlformats.org/officeDocument/2006/relationships/image" Target="../media/image1.png"/><Relationship Id="rId9" Type="http://schemas.openxmlformats.org/officeDocument/2006/relationships/image" Target="../media/image3.jpg"/><Relationship Id="rId5" Type="http://schemas.openxmlformats.org/officeDocument/2006/relationships/image" Target="../media/image8.png"/><Relationship Id="rId6" Type="http://schemas.openxmlformats.org/officeDocument/2006/relationships/image" Target="../media/image4.jpg"/><Relationship Id="rId7" Type="http://schemas.openxmlformats.org/officeDocument/2006/relationships/image" Target="../media/image9.png"/><Relationship Id="rId8"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png"/><Relationship Id="rId5"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2293133" y="28300"/>
            <a:ext cx="4769984" cy="5143501"/>
          </a:xfrm>
          <a:prstGeom prst="rect">
            <a:avLst/>
          </a:prstGeom>
          <a:noFill/>
          <a:ln>
            <a:noFill/>
          </a:ln>
        </p:spPr>
      </p:pic>
      <p:sp>
        <p:nvSpPr>
          <p:cNvPr id="60" name="Google Shape;60;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Oh Shit! </a:t>
            </a:r>
            <a:r>
              <a:rPr lang="es"/>
              <a:t>It 's</a:t>
            </a:r>
            <a:r>
              <a:rPr lang="es"/>
              <a:t> Blue!</a:t>
            </a:r>
            <a:endParaRPr/>
          </a:p>
        </p:txBody>
      </p:sp>
      <p:sp>
        <p:nvSpPr>
          <p:cNvPr id="61" name="Google Shape;61;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O cuando te meten en un </a:t>
            </a:r>
            <a:r>
              <a:rPr lang="es"/>
              <a:t>marrón</a:t>
            </a:r>
            <a:r>
              <a:rPr lang="es"/>
              <a:t> de algo que no sabes</a:t>
            </a:r>
            <a:endParaRPr/>
          </a:p>
        </p:txBody>
      </p:sp>
      <p:pic>
        <p:nvPicPr>
          <p:cNvPr id="62" name="Google Shape;62;p13"/>
          <p:cNvPicPr preferRelativeResize="0"/>
          <p:nvPr/>
        </p:nvPicPr>
        <p:blipFill>
          <a:blip r:embed="rId4">
            <a:alphaModFix/>
          </a:blip>
          <a:stretch>
            <a:fillRect/>
          </a:stretch>
        </p:blipFill>
        <p:spPr>
          <a:xfrm>
            <a:off x="7959475" y="3847700"/>
            <a:ext cx="1146150" cy="1146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idx="1" type="body"/>
          </p:nvPr>
        </p:nvSpPr>
        <p:spPr>
          <a:xfrm>
            <a:off x="311700" y="1464525"/>
            <a:ext cx="8520600" cy="3104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Si, la mejor </a:t>
            </a:r>
            <a:r>
              <a:rPr lang="es"/>
              <a:t>solución</a:t>
            </a:r>
            <a:r>
              <a:rPr lang="es"/>
              <a:t> es POWERSHELL ISE ese gran olvidado en los sistemas Windows. Nos permite crear con ayudas scripts que </a:t>
            </a:r>
            <a:r>
              <a:rPr lang="es"/>
              <a:t>después</a:t>
            </a:r>
            <a:r>
              <a:rPr lang="es"/>
              <a:t> puedes ejecutar (sin guardar) y generar lo que necesitemos utilizando funciones internas del sistema o haciendo llamadas a binarios que ya existen en el.</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Brainstorming</a:t>
            </a:r>
            <a:endParaRPr/>
          </a:p>
        </p:txBody>
      </p:sp>
      <p:sp>
        <p:nvSpPr>
          <p:cNvPr id="139" name="Google Shape;13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s"/>
              <a:t>Nos interesa utilizar una </a:t>
            </a:r>
            <a:r>
              <a:rPr lang="es"/>
              <a:t>función</a:t>
            </a:r>
            <a:r>
              <a:rPr lang="es"/>
              <a:t> o Binario que </a:t>
            </a:r>
            <a:r>
              <a:rPr lang="es"/>
              <a:t>permite</a:t>
            </a:r>
            <a:r>
              <a:rPr lang="es"/>
              <a:t> hacer peticiones web a una URL para extraer el STATUS CODE de su respuesta y </a:t>
            </a:r>
            <a:r>
              <a:rPr lang="es"/>
              <a:t>así</a:t>
            </a:r>
            <a:r>
              <a:rPr lang="es"/>
              <a:t> evaluar si todo esta OK (Codigo 200) o no (ALERTA!)</a:t>
            </a:r>
            <a:endParaRPr/>
          </a:p>
          <a:p>
            <a:pPr indent="0" lvl="0" marL="0" rtl="0" algn="l">
              <a:spcBef>
                <a:spcPts val="1200"/>
              </a:spcBef>
              <a:spcAft>
                <a:spcPts val="0"/>
              </a:spcAft>
              <a:buNone/>
            </a:pPr>
            <a:r>
              <a:rPr lang="es"/>
              <a:t>Curl - cURL es una herramienta de línea de comandos para obtener o enviar datos, incluyendo archivos, utilizando la sintaxis de la URL. Como cURL utiliza libcurl, soporta todos los protocolos que libcurl soporta.</a:t>
            </a:r>
            <a:endParaRPr/>
          </a:p>
          <a:p>
            <a:pPr indent="0" lvl="0" marL="0" rtl="0" algn="l">
              <a:spcBef>
                <a:spcPts val="1200"/>
              </a:spcBef>
              <a:spcAft>
                <a:spcPts val="0"/>
              </a:spcAft>
              <a:buNone/>
            </a:pPr>
            <a:r>
              <a:rPr lang="es"/>
              <a:t>Invoke-WebRequest- </a:t>
            </a:r>
            <a:r>
              <a:rPr lang="es"/>
              <a:t>El cmdlet Invoke-WebRequest envía solicitudes HTTP y HTTPS a una página o servicio web. Analiza la respuesta y devuelve colecciones de enlaces, imágenes y otros elementos HTML importantes.</a:t>
            </a:r>
            <a:endParaRPr/>
          </a:p>
          <a:p>
            <a:pPr indent="0" lvl="0" marL="0" rtl="0" algn="l">
              <a:spcBef>
                <a:spcPts val="1200"/>
              </a:spcBef>
              <a:spcAft>
                <a:spcPts val="0"/>
              </a:spcAft>
              <a:buNone/>
            </a:pPr>
            <a:r>
              <a:rPr lang="es"/>
              <a:t>Para el tema del HASH Curl </a:t>
            </a:r>
            <a:r>
              <a:rPr lang="es"/>
              <a:t>también</a:t>
            </a:r>
            <a:r>
              <a:rPr lang="es"/>
              <a:t> proporciona si hacemos una PIPE en LINUX una manera de descargar el codigo HTML Y calcular un MD5 del mismo:</a:t>
            </a:r>
            <a:endParaRPr/>
          </a:p>
          <a:p>
            <a:pPr indent="0" lvl="0" marL="0" rtl="0" algn="l">
              <a:spcBef>
                <a:spcPts val="1200"/>
              </a:spcBef>
              <a:spcAft>
                <a:spcPts val="0"/>
              </a:spcAft>
              <a:buNone/>
            </a:pPr>
            <a:r>
              <a:rPr lang="es"/>
              <a:t>El problema es que como bien hemos dicho esto es WINDOWS </a:t>
            </a:r>
            <a:r>
              <a:rPr lang="es"/>
              <a:t>por lo tanto</a:t>
            </a:r>
            <a:r>
              <a:rPr lang="es"/>
              <a:t> no se puede por tanto buscamos si hay una funcion dentro de Powershell .</a:t>
            </a:r>
            <a:endParaRPr/>
          </a:p>
          <a:p>
            <a:pPr indent="0" lvl="0" marL="0" rtl="0" algn="l">
              <a:spcBef>
                <a:spcPts val="1200"/>
              </a:spcBef>
              <a:spcAft>
                <a:spcPts val="0"/>
              </a:spcAft>
              <a:buNone/>
            </a:pPr>
            <a:r>
              <a:rPr lang="es"/>
              <a:t>Una vez encontrado esto… si por lo que sea la </a:t>
            </a:r>
            <a:r>
              <a:rPr lang="es"/>
              <a:t>página</a:t>
            </a:r>
            <a:r>
              <a:rPr lang="es"/>
              <a:t> tiene contenido </a:t>
            </a:r>
            <a:r>
              <a:rPr lang="es"/>
              <a:t>dinámico</a:t>
            </a:r>
            <a:r>
              <a:rPr lang="es"/>
              <a:t> </a:t>
            </a:r>
            <a:r>
              <a:rPr lang="es"/>
              <a:t>habría</a:t>
            </a:r>
            <a:r>
              <a:rPr lang="es"/>
              <a:t> que controlar ese contenido y eliminarlo para poder comprobar si algo mas cambia o no y calcular el hash de todo ello sin la parte cambiante.</a:t>
            </a:r>
            <a:endParaRPr/>
          </a:p>
          <a:p>
            <a:pPr indent="0" lvl="0" marL="0" rtl="0" algn="l">
              <a:spcBef>
                <a:spcPts val="1200"/>
              </a:spcBef>
              <a:spcAft>
                <a:spcPts val="0"/>
              </a:spcAft>
              <a:buNone/>
            </a:pPr>
            <a:r>
              <a:rPr lang="es"/>
              <a:t>Por </a:t>
            </a:r>
            <a:r>
              <a:rPr lang="es"/>
              <a:t>último</a:t>
            </a:r>
            <a:r>
              <a:rPr lang="es"/>
              <a:t> y no menos importante hay que enviar una alerta. Para ello elegiremos que queremos que haga si enviar un email al correo electronico que designemos o por el contrario unirlo a un BOT en telegram que nos vaya avisando</a:t>
            </a:r>
            <a:endParaRPr/>
          </a:p>
          <a:p>
            <a:pPr indent="0" lvl="0" marL="0" rtl="0" algn="l">
              <a:spcBef>
                <a:spcPts val="1200"/>
              </a:spcBef>
              <a:spcAft>
                <a:spcPts val="1200"/>
              </a:spcAft>
              <a:buNone/>
            </a:pPr>
            <a:r>
              <a:rPr lang="es"/>
              <a:t>Un menu que nos permita elegir opciones para su </a:t>
            </a:r>
            <a:r>
              <a:rPr lang="es"/>
              <a:t>utilización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416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Esquema general</a:t>
            </a:r>
            <a:endParaRPr/>
          </a:p>
        </p:txBody>
      </p:sp>
      <p:pic>
        <p:nvPicPr>
          <p:cNvPr id="145" name="Google Shape;145;p24"/>
          <p:cNvPicPr preferRelativeResize="0"/>
          <p:nvPr/>
        </p:nvPicPr>
        <p:blipFill>
          <a:blip r:embed="rId3">
            <a:alphaModFix/>
          </a:blip>
          <a:stretch>
            <a:fillRect/>
          </a:stretch>
        </p:blipFill>
        <p:spPr>
          <a:xfrm>
            <a:off x="1171200" y="901275"/>
            <a:ext cx="6905635" cy="3820975"/>
          </a:xfrm>
          <a:prstGeom prst="rect">
            <a:avLst/>
          </a:prstGeom>
          <a:noFill/>
          <a:ln>
            <a:noFill/>
          </a:ln>
        </p:spPr>
      </p:pic>
      <p:pic>
        <p:nvPicPr>
          <p:cNvPr id="146" name="Google Shape;146;p24"/>
          <p:cNvPicPr preferRelativeResize="0"/>
          <p:nvPr/>
        </p:nvPicPr>
        <p:blipFill>
          <a:blip r:embed="rId4">
            <a:alphaModFix/>
          </a:blip>
          <a:stretch>
            <a:fillRect/>
          </a:stretch>
        </p:blipFill>
        <p:spPr>
          <a:xfrm>
            <a:off x="196000" y="2865350"/>
            <a:ext cx="1528625" cy="2038174"/>
          </a:xfrm>
          <a:prstGeom prst="rect">
            <a:avLst/>
          </a:prstGeom>
          <a:noFill/>
          <a:ln>
            <a:noFill/>
          </a:ln>
        </p:spPr>
      </p:pic>
      <p:pic>
        <p:nvPicPr>
          <p:cNvPr id="147" name="Google Shape;147;p24"/>
          <p:cNvPicPr preferRelativeResize="0"/>
          <p:nvPr/>
        </p:nvPicPr>
        <p:blipFill>
          <a:blip r:embed="rId5">
            <a:alphaModFix/>
          </a:blip>
          <a:stretch>
            <a:fillRect/>
          </a:stretch>
        </p:blipFill>
        <p:spPr>
          <a:xfrm>
            <a:off x="228325" y="1160300"/>
            <a:ext cx="2637025" cy="1615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000"/>
                                        <p:tgtEl>
                                          <p:spTgt spid="1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The Code</a:t>
            </a:r>
            <a:endParaRPr/>
          </a:p>
        </p:txBody>
      </p:sp>
      <p:pic>
        <p:nvPicPr>
          <p:cNvPr id="153" name="Google Shape;153;p25"/>
          <p:cNvPicPr preferRelativeResize="0"/>
          <p:nvPr/>
        </p:nvPicPr>
        <p:blipFill>
          <a:blip r:embed="rId3">
            <a:alphaModFix/>
          </a:blip>
          <a:stretch>
            <a:fillRect/>
          </a:stretch>
        </p:blipFill>
        <p:spPr>
          <a:xfrm>
            <a:off x="3972875" y="1311850"/>
            <a:ext cx="4605350" cy="2586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Creación</a:t>
            </a:r>
            <a:r>
              <a:rPr lang="es"/>
              <a:t> de Logs y Update</a:t>
            </a:r>
            <a:endParaRPr/>
          </a:p>
        </p:txBody>
      </p:sp>
      <p:sp>
        <p:nvSpPr>
          <p:cNvPr id="159" name="Google Shape;159;p26"/>
          <p:cNvSpPr txBox="1"/>
          <p:nvPr>
            <p:ph idx="1" type="body"/>
          </p:nvPr>
        </p:nvSpPr>
        <p:spPr>
          <a:xfrm>
            <a:off x="594300" y="1237375"/>
            <a:ext cx="3914400" cy="5172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1200"/>
              </a:spcAft>
              <a:buNone/>
            </a:pPr>
            <a:r>
              <a:rPr lang="es"/>
              <a:t>Para los logs vamos a guardar Fecha, Hora, </a:t>
            </a:r>
            <a:r>
              <a:rPr lang="es"/>
              <a:t>Págia</a:t>
            </a:r>
            <a:r>
              <a:rPr lang="es"/>
              <a:t> web, status y el hash actual y el anterior.n</a:t>
            </a:r>
            <a:endParaRPr/>
          </a:p>
        </p:txBody>
      </p:sp>
      <p:pic>
        <p:nvPicPr>
          <p:cNvPr id="160" name="Google Shape;160;p26"/>
          <p:cNvPicPr preferRelativeResize="0"/>
          <p:nvPr/>
        </p:nvPicPr>
        <p:blipFill>
          <a:blip r:embed="rId3">
            <a:alphaModFix/>
          </a:blip>
          <a:stretch>
            <a:fillRect/>
          </a:stretch>
        </p:blipFill>
        <p:spPr>
          <a:xfrm>
            <a:off x="776375" y="1684807"/>
            <a:ext cx="4424700" cy="1266968"/>
          </a:xfrm>
          <a:prstGeom prst="rect">
            <a:avLst/>
          </a:prstGeom>
          <a:noFill/>
          <a:ln>
            <a:noFill/>
          </a:ln>
        </p:spPr>
      </p:pic>
      <p:sp>
        <p:nvSpPr>
          <p:cNvPr id="161" name="Google Shape;161;p26"/>
          <p:cNvSpPr txBox="1"/>
          <p:nvPr/>
        </p:nvSpPr>
        <p:spPr>
          <a:xfrm>
            <a:off x="594300" y="3112975"/>
            <a:ext cx="3573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latin typeface="Proxima Nova"/>
                <a:ea typeface="Proxima Nova"/>
                <a:cs typeface="Proxima Nova"/>
                <a:sym typeface="Proxima Nova"/>
              </a:rPr>
              <a:t>Al acabar el </a:t>
            </a:r>
            <a:r>
              <a:rPr lang="es" sz="1000">
                <a:latin typeface="Proxima Nova"/>
                <a:ea typeface="Proxima Nova"/>
                <a:cs typeface="Proxima Nova"/>
                <a:sym typeface="Proxima Nova"/>
              </a:rPr>
              <a:t>día</a:t>
            </a:r>
            <a:r>
              <a:rPr lang="es" sz="1000">
                <a:latin typeface="Proxima Nova"/>
                <a:ea typeface="Proxima Nova"/>
                <a:cs typeface="Proxima Nova"/>
                <a:sym typeface="Proxima Nova"/>
              </a:rPr>
              <a:t> se crea un nuevo log</a:t>
            </a:r>
            <a:r>
              <a:rPr lang="es" sz="1100">
                <a:latin typeface="Proxima Nova"/>
                <a:ea typeface="Proxima Nova"/>
                <a:cs typeface="Proxima Nova"/>
                <a:sym typeface="Proxima Nova"/>
              </a:rPr>
              <a:t>.</a:t>
            </a:r>
            <a:endParaRPr sz="1100">
              <a:latin typeface="Proxima Nova"/>
              <a:ea typeface="Proxima Nova"/>
              <a:cs typeface="Proxima Nova"/>
              <a:sym typeface="Proxima Nova"/>
            </a:endParaRPr>
          </a:p>
        </p:txBody>
      </p:sp>
      <p:pic>
        <p:nvPicPr>
          <p:cNvPr id="162" name="Google Shape;162;p26"/>
          <p:cNvPicPr preferRelativeResize="0"/>
          <p:nvPr/>
        </p:nvPicPr>
        <p:blipFill>
          <a:blip r:embed="rId4">
            <a:alphaModFix/>
          </a:blip>
          <a:stretch>
            <a:fillRect/>
          </a:stretch>
        </p:blipFill>
        <p:spPr>
          <a:xfrm>
            <a:off x="776375" y="3466975"/>
            <a:ext cx="5201800" cy="1315325"/>
          </a:xfrm>
          <a:prstGeom prst="rect">
            <a:avLst/>
          </a:prstGeom>
          <a:noFill/>
          <a:ln>
            <a:noFill/>
          </a:ln>
        </p:spPr>
      </p:pic>
      <p:pic>
        <p:nvPicPr>
          <p:cNvPr id="163" name="Google Shape;163;p26"/>
          <p:cNvPicPr preferRelativeResize="0"/>
          <p:nvPr/>
        </p:nvPicPr>
        <p:blipFill>
          <a:blip r:embed="rId5">
            <a:alphaModFix/>
          </a:blip>
          <a:stretch>
            <a:fillRect/>
          </a:stretch>
        </p:blipFill>
        <p:spPr>
          <a:xfrm>
            <a:off x="5201075" y="2458575"/>
            <a:ext cx="3625525" cy="771388"/>
          </a:xfrm>
          <a:prstGeom prst="rect">
            <a:avLst/>
          </a:prstGeom>
          <a:noFill/>
          <a:ln>
            <a:noFill/>
          </a:ln>
        </p:spPr>
      </p:pic>
      <p:sp>
        <p:nvSpPr>
          <p:cNvPr id="164" name="Google Shape;164;p26"/>
          <p:cNvSpPr txBox="1"/>
          <p:nvPr/>
        </p:nvSpPr>
        <p:spPr>
          <a:xfrm>
            <a:off x="5072750" y="2023450"/>
            <a:ext cx="3134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latin typeface="Proxima Nova"/>
                <a:ea typeface="Proxima Nova"/>
                <a:cs typeface="Proxima Nova"/>
                <a:sym typeface="Proxima Nova"/>
              </a:rPr>
              <a:t>Función</a:t>
            </a:r>
            <a:r>
              <a:rPr lang="es" sz="1100">
                <a:latin typeface="Proxima Nova"/>
                <a:ea typeface="Proxima Nova"/>
                <a:cs typeface="Proxima Nova"/>
                <a:sym typeface="Proxima Nova"/>
              </a:rPr>
              <a:t> que actualiza el LOG.</a:t>
            </a:r>
            <a:endParaRPr sz="1100">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Status Code</a:t>
            </a:r>
            <a:endParaRPr/>
          </a:p>
        </p:txBody>
      </p:sp>
      <p:sp>
        <p:nvSpPr>
          <p:cNvPr id="170" name="Google Shape;17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s">
                <a:solidFill>
                  <a:schemeClr val="dk1"/>
                </a:solidFill>
              </a:rPr>
              <a:t>Para conseguir el Status Code de inicio se </a:t>
            </a:r>
            <a:r>
              <a:rPr lang="es">
                <a:solidFill>
                  <a:schemeClr val="dk1"/>
                </a:solidFill>
              </a:rPr>
              <a:t>pensó</a:t>
            </a:r>
            <a:r>
              <a:rPr lang="es">
                <a:solidFill>
                  <a:schemeClr val="dk1"/>
                </a:solidFill>
              </a:rPr>
              <a:t> en utilizar funciones que ya nos eran familiares de utilizar y adaptarlas a como funciona Powershell algo que </a:t>
            </a:r>
            <a:r>
              <a:rPr lang="es">
                <a:solidFill>
                  <a:schemeClr val="dk1"/>
                </a:solidFill>
              </a:rPr>
              <a:t>resultó</a:t>
            </a:r>
            <a:r>
              <a:rPr lang="es">
                <a:solidFill>
                  <a:schemeClr val="dk1"/>
                </a:solidFill>
              </a:rPr>
              <a:t> un poco engorroso ya que estamos funcionando con una herramienta en Binario de CMD que no termina de encajar correctamente con powershell:</a:t>
            </a:r>
            <a:endParaRPr>
              <a:solidFill>
                <a:schemeClr val="dk1"/>
              </a:solidFill>
            </a:endParaRPr>
          </a:p>
          <a:p>
            <a:pPr indent="0" lvl="0" marL="0" rtl="0" algn="l">
              <a:spcBef>
                <a:spcPts val="1200"/>
              </a:spcBef>
              <a:spcAft>
                <a:spcPts val="0"/>
              </a:spcAft>
              <a:buNone/>
            </a:pPr>
            <a:r>
              <a:rPr lang="es">
                <a:solidFill>
                  <a:schemeClr val="dk2"/>
                </a:solidFill>
              </a:rPr>
              <a:t>w</a:t>
            </a:r>
            <a:r>
              <a:rPr lang="es">
                <a:solidFill>
                  <a:schemeClr val="dk2"/>
                </a:solidFill>
              </a:rPr>
              <a:t>hile ($true){</a:t>
            </a:r>
            <a:endParaRPr>
              <a:solidFill>
                <a:schemeClr val="dk2"/>
              </a:solidFill>
            </a:endParaRPr>
          </a:p>
          <a:p>
            <a:pPr indent="0" lvl="0" marL="0" rtl="0" algn="l">
              <a:spcBef>
                <a:spcPts val="1200"/>
              </a:spcBef>
              <a:spcAft>
                <a:spcPts val="0"/>
              </a:spcAft>
              <a:buNone/>
            </a:pPr>
            <a:r>
              <a:rPr lang="es">
                <a:solidFill>
                  <a:schemeClr val="dk2"/>
                </a:solidFill>
              </a:rPr>
              <a:t>  </a:t>
            </a:r>
            <a:endParaRPr>
              <a:solidFill>
                <a:schemeClr val="dk2"/>
              </a:solidFill>
            </a:endParaRPr>
          </a:p>
          <a:p>
            <a:pPr indent="0" lvl="0" marL="0" rtl="0" algn="l">
              <a:spcBef>
                <a:spcPts val="1200"/>
              </a:spcBef>
              <a:spcAft>
                <a:spcPts val="0"/>
              </a:spcAft>
              <a:buNone/>
            </a:pPr>
            <a:r>
              <a:rPr lang="es">
                <a:solidFill>
                  <a:schemeClr val="dk2"/>
                </a:solidFill>
              </a:rPr>
              <a:t>    $alive= curl.exe -xget &lt;URL&gt; -sS -I -k -x http://10.200.30.164:8080 -u $cred | Out-string </a:t>
            </a:r>
            <a:endParaRPr>
              <a:solidFill>
                <a:schemeClr val="dk2"/>
              </a:solidFill>
            </a:endParaRPr>
          </a:p>
          <a:p>
            <a:pPr indent="0" lvl="0" marL="0" rtl="0" algn="l">
              <a:spcBef>
                <a:spcPts val="1200"/>
              </a:spcBef>
              <a:spcAft>
                <a:spcPts val="0"/>
              </a:spcAft>
              <a:buNone/>
            </a:pPr>
            <a:r>
              <a:rPr lang="es">
                <a:solidFill>
                  <a:schemeClr val="dk2"/>
                </a:solidFill>
              </a:rPr>
              <a:t>    if (-not  ($alive.Contains("HTTP/1.0 200 Connection established"))){</a:t>
            </a:r>
            <a:endParaRPr>
              <a:solidFill>
                <a:schemeClr val="dk2"/>
              </a:solidFill>
            </a:endParaRPr>
          </a:p>
          <a:p>
            <a:pPr indent="0" lvl="0" marL="0" rtl="0" algn="l">
              <a:spcBef>
                <a:spcPts val="1200"/>
              </a:spcBef>
              <a:spcAft>
                <a:spcPts val="0"/>
              </a:spcAft>
              <a:buNone/>
            </a:pPr>
            <a:r>
              <a:rPr lang="es">
                <a:solidFill>
                  <a:schemeClr val="dk2"/>
                </a:solidFill>
              </a:rPr>
              <a:t>        Send-MailMessage -From '&lt;EMAIL_ORIGEN&gt;' -To '&lt;EMAIL_DESTINO&gt;' -Subject 'El servidor se ha caido' -Body '</a:t>
            </a:r>
            <a:r>
              <a:rPr lang="es">
                <a:solidFill>
                  <a:schemeClr val="dk2"/>
                </a:solidFill>
              </a:rPr>
              <a:t>$fecha - ERROR - La página ha fallado</a:t>
            </a:r>
            <a:r>
              <a:rPr lang="es">
                <a:solidFill>
                  <a:schemeClr val="dk2"/>
                </a:solidFill>
              </a:rPr>
              <a:t>' -SmtpServer '&lt;IP&gt;' -Port '25'</a:t>
            </a:r>
            <a:endParaRPr>
              <a:solidFill>
                <a:schemeClr val="dk2"/>
              </a:solidFill>
            </a:endParaRPr>
          </a:p>
          <a:p>
            <a:pPr indent="0" lvl="0" marL="0" rtl="0" algn="l">
              <a:spcBef>
                <a:spcPts val="1200"/>
              </a:spcBef>
              <a:spcAft>
                <a:spcPts val="0"/>
              </a:spcAft>
              <a:buNone/>
            </a:pPr>
            <a:r>
              <a:rPr lang="es">
                <a:solidFill>
                  <a:schemeClr val="dk2"/>
                </a:solidFill>
              </a:rPr>
              <a:t>        " $fecha - ERROR - La </a:t>
            </a:r>
            <a:r>
              <a:rPr lang="es">
                <a:solidFill>
                  <a:schemeClr val="dk2"/>
                </a:solidFill>
              </a:rPr>
              <a:t>página</a:t>
            </a:r>
            <a:r>
              <a:rPr lang="es">
                <a:solidFill>
                  <a:schemeClr val="dk2"/>
                </a:solidFill>
              </a:rPr>
              <a:t> ha fallado"</a:t>
            </a:r>
            <a:endParaRPr>
              <a:solidFill>
                <a:schemeClr val="dk2"/>
              </a:solidFill>
            </a:endParaRPr>
          </a:p>
          <a:p>
            <a:pPr indent="0" lvl="0" marL="0" rtl="0" algn="l">
              <a:spcBef>
                <a:spcPts val="1200"/>
              </a:spcBef>
              <a:spcAft>
                <a:spcPts val="0"/>
              </a:spcAft>
              <a:buNone/>
            </a:pPr>
            <a:r>
              <a:rPr lang="es">
                <a:solidFill>
                  <a:schemeClr val="dk2"/>
                </a:solidFill>
              </a:rPr>
              <a:t>    } </a:t>
            </a:r>
            <a:endParaRPr>
              <a:solidFill>
                <a:schemeClr val="dk2"/>
              </a:solidFill>
            </a:endParaRPr>
          </a:p>
          <a:p>
            <a:pPr indent="0" lvl="0" marL="0" rtl="0" algn="l">
              <a:spcBef>
                <a:spcPts val="1200"/>
              </a:spcBef>
              <a:spcAft>
                <a:spcPts val="1200"/>
              </a:spcAft>
              <a:buNone/>
            </a:pPr>
            <a:r>
              <a:t/>
            </a:r>
            <a:endParaRPr/>
          </a:p>
        </p:txBody>
      </p:sp>
      <p:pic>
        <p:nvPicPr>
          <p:cNvPr id="171" name="Google Shape;171;p27"/>
          <p:cNvPicPr preferRelativeResize="0"/>
          <p:nvPr/>
        </p:nvPicPr>
        <p:blipFill>
          <a:blip r:embed="rId3">
            <a:alphaModFix/>
          </a:blip>
          <a:stretch>
            <a:fillRect/>
          </a:stretch>
        </p:blipFill>
        <p:spPr>
          <a:xfrm>
            <a:off x="2745075" y="567975"/>
            <a:ext cx="3323800" cy="3323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Status Code 2.0</a:t>
            </a:r>
            <a:endParaRPr/>
          </a:p>
        </p:txBody>
      </p:sp>
      <p:sp>
        <p:nvSpPr>
          <p:cNvPr id="177" name="Google Shape;17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rPr lang="es"/>
              <a:t>Si estamos utilizando Powershell lo mejor es utilizar CMDlets internos que </a:t>
            </a:r>
            <a:r>
              <a:rPr lang="es"/>
              <a:t>además</a:t>
            </a:r>
            <a:r>
              <a:rPr lang="es"/>
              <a:t> nos proporcionan mejores resultados que son manipulables y nos facilitan el desarrollo del script.</a:t>
            </a:r>
            <a:endParaRPr/>
          </a:p>
          <a:p>
            <a:pPr indent="0" lvl="0" marL="0" rtl="0" algn="l">
              <a:spcBef>
                <a:spcPts val="1200"/>
              </a:spcBef>
              <a:spcAft>
                <a:spcPts val="0"/>
              </a:spcAft>
              <a:buNone/>
            </a:pPr>
            <a:r>
              <a:rPr lang="es">
                <a:solidFill>
                  <a:schemeClr val="dk2"/>
                </a:solidFill>
              </a:rPr>
              <a:t>try { $request = Invoke-WebRequest $webc -ProxyCredential $cred -proxy &lt;URL_PROXY&gt;</a:t>
            </a:r>
            <a:endParaRPr>
              <a:solidFill>
                <a:schemeClr val="dk2"/>
              </a:solidFill>
            </a:endParaRPr>
          </a:p>
          <a:p>
            <a:pPr indent="0" lvl="0" marL="0" rtl="0" algn="l">
              <a:spcBef>
                <a:spcPts val="1200"/>
              </a:spcBef>
              <a:spcAft>
                <a:spcPts val="0"/>
              </a:spcAft>
              <a:buNone/>
            </a:pPr>
            <a:r>
              <a:rPr lang="es">
                <a:solidFill>
                  <a:schemeClr val="dk2"/>
                </a:solidFill>
              </a:rPr>
              <a:t>&lt;CODIGO SI LA </a:t>
            </a:r>
            <a:r>
              <a:rPr lang="es">
                <a:solidFill>
                  <a:schemeClr val="dk2"/>
                </a:solidFill>
              </a:rPr>
              <a:t>OPERACIÓN</a:t>
            </a:r>
            <a:r>
              <a:rPr lang="es">
                <a:solidFill>
                  <a:schemeClr val="dk2"/>
                </a:solidFill>
              </a:rPr>
              <a:t> TIENE </a:t>
            </a:r>
            <a:r>
              <a:rPr lang="es">
                <a:solidFill>
                  <a:schemeClr val="dk2"/>
                </a:solidFill>
              </a:rPr>
              <a:t>ÉXITO</a:t>
            </a:r>
            <a:r>
              <a:rPr lang="es">
                <a:solidFill>
                  <a:schemeClr val="dk2"/>
                </a:solidFill>
              </a:rPr>
              <a:t>&gt;</a:t>
            </a:r>
            <a:endParaRPr>
              <a:solidFill>
                <a:schemeClr val="dk2"/>
              </a:solidFill>
            </a:endParaRPr>
          </a:p>
          <a:p>
            <a:pPr indent="0" lvl="0" marL="0" rtl="0" algn="l">
              <a:spcBef>
                <a:spcPts val="1200"/>
              </a:spcBef>
              <a:spcAft>
                <a:spcPts val="0"/>
              </a:spcAft>
              <a:buNone/>
            </a:pPr>
            <a:r>
              <a:rPr lang="es">
                <a:solidFill>
                  <a:schemeClr val="dk2"/>
                </a:solidFill>
              </a:rPr>
              <a:t>&lt;Comprobacion del hash de la pagina&gt;</a:t>
            </a:r>
            <a:endParaRPr>
              <a:solidFill>
                <a:schemeClr val="dk2"/>
              </a:solidFill>
            </a:endParaRPr>
          </a:p>
          <a:p>
            <a:pPr indent="0" lvl="0" marL="0" rtl="0" algn="l">
              <a:spcBef>
                <a:spcPts val="1200"/>
              </a:spcBef>
              <a:spcAft>
                <a:spcPts val="0"/>
              </a:spcAft>
              <a:buNone/>
            </a:pPr>
            <a:r>
              <a:rPr lang="es">
                <a:solidFill>
                  <a:schemeClr val="dk2"/>
                </a:solidFill>
              </a:rPr>
              <a:t>Update-Log $statuscod $webc $hashc $hashnw $logc </a:t>
            </a:r>
            <a:endParaRPr>
              <a:solidFill>
                <a:schemeClr val="dk2"/>
              </a:solidFill>
            </a:endParaRPr>
          </a:p>
          <a:p>
            <a:pPr indent="0" lvl="0" marL="0" rtl="0" algn="l">
              <a:spcBef>
                <a:spcPts val="1200"/>
              </a:spcBef>
              <a:spcAft>
                <a:spcPts val="0"/>
              </a:spcAft>
              <a:buNone/>
            </a:pPr>
            <a:r>
              <a:rPr lang="es">
                <a:solidFill>
                  <a:schemeClr val="dk2"/>
                </a:solidFill>
              </a:rPr>
              <a:t>} catch {</a:t>
            </a:r>
            <a:endParaRPr>
              <a:solidFill>
                <a:schemeClr val="dk2"/>
              </a:solidFill>
            </a:endParaRPr>
          </a:p>
          <a:p>
            <a:pPr indent="0" lvl="0" marL="0" rtl="0" algn="l">
              <a:spcBef>
                <a:spcPts val="1200"/>
              </a:spcBef>
              <a:spcAft>
                <a:spcPts val="0"/>
              </a:spcAft>
              <a:buNone/>
            </a:pPr>
            <a:r>
              <a:rPr lang="es">
                <a:solidFill>
                  <a:schemeClr val="dk2"/>
                </a:solidFill>
              </a:rPr>
              <a:t>        #Si la respuesta del servidor no es un Status code 200 se genera un error y se avisa</a:t>
            </a:r>
            <a:endParaRPr>
              <a:solidFill>
                <a:schemeClr val="dk2"/>
              </a:solidFill>
            </a:endParaRPr>
          </a:p>
          <a:p>
            <a:pPr indent="0" lvl="0" marL="0" rtl="0" algn="l">
              <a:spcBef>
                <a:spcPts val="1200"/>
              </a:spcBef>
              <a:spcAft>
                <a:spcPts val="0"/>
              </a:spcAft>
              <a:buNone/>
            </a:pPr>
            <a:r>
              <a:rPr lang="es">
                <a:solidFill>
                  <a:schemeClr val="dk2"/>
                </a:solidFill>
              </a:rPr>
              <a:t>                $statuscod=$_.Exception.Response.StatusCode.Value__</a:t>
            </a:r>
            <a:endParaRPr>
              <a:solidFill>
                <a:schemeClr val="dk2"/>
              </a:solidFill>
            </a:endParaRPr>
          </a:p>
          <a:p>
            <a:pPr indent="0" lvl="0" marL="0" rtl="0" algn="l">
              <a:spcBef>
                <a:spcPts val="1200"/>
              </a:spcBef>
              <a:spcAft>
                <a:spcPts val="0"/>
              </a:spcAft>
              <a:buNone/>
            </a:pPr>
            <a:r>
              <a:rPr lang="es">
                <a:solidFill>
                  <a:schemeClr val="dk2"/>
                </a:solidFill>
              </a:rPr>
              <a:t>                $hashnw=Get-SourceHash($webc)</a:t>
            </a:r>
            <a:endParaRPr>
              <a:solidFill>
                <a:schemeClr val="dk2"/>
              </a:solidFill>
            </a:endParaRPr>
          </a:p>
          <a:p>
            <a:pPr indent="0" lvl="0" marL="0" rtl="0" algn="l">
              <a:spcBef>
                <a:spcPts val="1200"/>
              </a:spcBef>
              <a:spcAft>
                <a:spcPts val="0"/>
              </a:spcAft>
              <a:buNone/>
            </a:pPr>
            <a:r>
              <a:rPr lang="es">
                <a:solidFill>
                  <a:schemeClr val="dk2"/>
                </a:solidFill>
              </a:rPr>
              <a:t>                "$date - ERROR #$Errors - El servidor </a:t>
            </a:r>
            <a:r>
              <a:rPr lang="es">
                <a:solidFill>
                  <a:schemeClr val="dk2"/>
                </a:solidFill>
              </a:rPr>
              <a:t>está</a:t>
            </a:r>
            <a:r>
              <a:rPr lang="es">
                <a:solidFill>
                  <a:schemeClr val="dk2"/>
                </a:solidFill>
              </a:rPr>
              <a:t> mostrando un Status code $statuscod "</a:t>
            </a:r>
            <a:endParaRPr>
              <a:solidFill>
                <a:schemeClr val="dk2"/>
              </a:solidFill>
            </a:endParaRPr>
          </a:p>
          <a:p>
            <a:pPr indent="0" lvl="0" marL="0" rtl="0" algn="l">
              <a:spcBef>
                <a:spcPts val="1200"/>
              </a:spcBef>
              <a:spcAft>
                <a:spcPts val="0"/>
              </a:spcAft>
              <a:buNone/>
            </a:pPr>
            <a:r>
              <a:rPr lang="es">
                <a:solidFill>
                  <a:schemeClr val="dk2"/>
                </a:solidFill>
              </a:rPr>
              <a:t>                Update-Log $statuscod $webc $hashc $hashnw $logc </a:t>
            </a:r>
            <a:endParaRPr>
              <a:solidFill>
                <a:schemeClr val="dk2"/>
              </a:solidFill>
            </a:endParaRPr>
          </a:p>
          <a:p>
            <a:pPr indent="0" lvl="0" marL="0" rtl="0" algn="l">
              <a:spcBef>
                <a:spcPts val="1200"/>
              </a:spcBef>
              <a:spcAft>
                <a:spcPts val="0"/>
              </a:spcAft>
              <a:buNone/>
            </a:pPr>
            <a:r>
              <a:rPr lang="es">
                <a:solidFill>
                  <a:schemeClr val="dk2"/>
                </a:solidFill>
              </a:rPr>
              <a:t>                $Errorsc=$Errorsc + 1 </a:t>
            </a:r>
            <a:endParaRPr>
              <a:solidFill>
                <a:schemeClr val="dk2"/>
              </a:solidFill>
            </a:endParaRPr>
          </a:p>
          <a:p>
            <a:pPr indent="0" lvl="0" marL="0" rtl="0" algn="l">
              <a:spcBef>
                <a:spcPts val="1200"/>
              </a:spcBef>
              <a:spcAft>
                <a:spcPts val="1200"/>
              </a:spcAft>
              <a:buNone/>
            </a:pPr>
            <a:r>
              <a:rPr lang="es">
                <a:solidFill>
                  <a:schemeClr val="dk2"/>
                </a:solidFill>
              </a:rPr>
              <a:t> }</a:t>
            </a:r>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HASH de la Web</a:t>
            </a:r>
            <a:endParaRPr/>
          </a:p>
          <a:p>
            <a:pPr indent="0" lvl="0" marL="0" rtl="0" algn="l">
              <a:spcBef>
                <a:spcPts val="0"/>
              </a:spcBef>
              <a:spcAft>
                <a:spcPts val="0"/>
              </a:spcAft>
              <a:buNone/>
            </a:pPr>
            <a:r>
              <a:t/>
            </a:r>
            <a:endParaRPr/>
          </a:p>
        </p:txBody>
      </p:sp>
      <p:sp>
        <p:nvSpPr>
          <p:cNvPr id="183" name="Google Shape;183;p29"/>
          <p:cNvSpPr txBox="1"/>
          <p:nvPr>
            <p:ph idx="1" type="body"/>
          </p:nvPr>
        </p:nvSpPr>
        <p:spPr>
          <a:xfrm>
            <a:off x="311700" y="1152475"/>
            <a:ext cx="3027600" cy="3416400"/>
          </a:xfrm>
          <a:prstGeom prst="rect">
            <a:avLst/>
          </a:prstGeom>
        </p:spPr>
        <p:txBody>
          <a:bodyPr anchorCtr="0" anchor="t" bIns="91425" lIns="91425" spcFirstLastPara="1" rIns="91425" wrap="square" tIns="91425">
            <a:normAutofit fontScale="55000" lnSpcReduction="10000"/>
          </a:bodyPr>
          <a:lstStyle/>
          <a:p>
            <a:pPr indent="0" lvl="0" marL="0" rtl="0" algn="just">
              <a:spcBef>
                <a:spcPts val="0"/>
              </a:spcBef>
              <a:spcAft>
                <a:spcPts val="0"/>
              </a:spcAft>
              <a:buNone/>
            </a:pPr>
            <a:r>
              <a:rPr lang="es"/>
              <a:t>Existen comandos en Linux que </a:t>
            </a:r>
            <a:r>
              <a:rPr lang="es"/>
              <a:t>harían</a:t>
            </a:r>
            <a:r>
              <a:rPr lang="es"/>
              <a:t> que esta tarea fuese </a:t>
            </a:r>
            <a:r>
              <a:rPr lang="es"/>
              <a:t>muchísimo</a:t>
            </a:r>
            <a:r>
              <a:rPr lang="es"/>
              <a:t> </a:t>
            </a:r>
            <a:r>
              <a:rPr lang="es"/>
              <a:t>más</a:t>
            </a:r>
            <a:r>
              <a:rPr lang="es"/>
              <a:t> sencilla tales como:</a:t>
            </a:r>
            <a:endParaRPr/>
          </a:p>
          <a:p>
            <a:pPr indent="0" lvl="0" marL="0" rtl="0" algn="just">
              <a:spcBef>
                <a:spcPts val="1200"/>
              </a:spcBef>
              <a:spcAft>
                <a:spcPts val="0"/>
              </a:spcAft>
              <a:buNone/>
            </a:pPr>
            <a:r>
              <a:rPr lang="es">
                <a:solidFill>
                  <a:srgbClr val="38761D"/>
                </a:solidFill>
              </a:rPr>
              <a:t>wget -O &lt;URL&gt;</a:t>
            </a:r>
            <a:r>
              <a:rPr lang="es">
                <a:solidFill>
                  <a:srgbClr val="38761D"/>
                </a:solidFill>
              </a:rPr>
              <a:t> &gt;</a:t>
            </a:r>
            <a:r>
              <a:rPr lang="es">
                <a:solidFill>
                  <a:srgbClr val="38761D"/>
                </a:solidFill>
              </a:rPr>
              <a:t> /dev/null 2&gt;&amp;1 | md5sum |awk '{print$1}'</a:t>
            </a:r>
            <a:endParaRPr>
              <a:solidFill>
                <a:srgbClr val="38761D"/>
              </a:solidFill>
            </a:endParaRPr>
          </a:p>
          <a:p>
            <a:pPr indent="0" lvl="0" marL="0" rtl="0" algn="just">
              <a:spcBef>
                <a:spcPts val="1200"/>
              </a:spcBef>
              <a:spcAft>
                <a:spcPts val="0"/>
              </a:spcAft>
              <a:buNone/>
            </a:pPr>
            <a:r>
              <a:rPr lang="es"/>
              <a:t>El problema es que estamos en WINDOWS por lo que utilizaremos una </a:t>
            </a:r>
            <a:r>
              <a:rPr lang="es"/>
              <a:t>función</a:t>
            </a:r>
            <a:r>
              <a:rPr lang="es"/>
              <a:t> para powershell llamada: Get-HashFromString</a:t>
            </a:r>
            <a:endParaRPr/>
          </a:p>
          <a:p>
            <a:pPr indent="0" lvl="0" marL="0" rtl="0" algn="just">
              <a:spcBef>
                <a:spcPts val="1200"/>
              </a:spcBef>
              <a:spcAft>
                <a:spcPts val="0"/>
              </a:spcAft>
              <a:buNone/>
            </a:pPr>
            <a:r>
              <a:rPr lang="es"/>
              <a:t>Y en el caso de que tras las pruebas no coincidan, mejor descargamos a un TXT el contenido y lo comparamos con herramientas como : </a:t>
            </a:r>
            <a:endParaRPr/>
          </a:p>
          <a:p>
            <a:pPr indent="0" lvl="0" marL="0" rtl="0" algn="just">
              <a:spcBef>
                <a:spcPts val="1200"/>
              </a:spcBef>
              <a:spcAft>
                <a:spcPts val="0"/>
              </a:spcAft>
              <a:buNone/>
            </a:pPr>
            <a:r>
              <a:rPr lang="es" u="sng">
                <a:solidFill>
                  <a:schemeClr val="hlink"/>
                </a:solidFill>
                <a:hlinkClick r:id="rId3"/>
              </a:rPr>
              <a:t>https://text-compare.com/</a:t>
            </a:r>
            <a:r>
              <a:rPr lang="es"/>
              <a:t>, </a:t>
            </a:r>
            <a:endParaRPr/>
          </a:p>
          <a:p>
            <a:pPr indent="0" lvl="0" marL="0" rtl="0" algn="just">
              <a:spcBef>
                <a:spcPts val="1200"/>
              </a:spcBef>
              <a:spcAft>
                <a:spcPts val="0"/>
              </a:spcAft>
              <a:buNone/>
            </a:pPr>
            <a:r>
              <a:rPr lang="es"/>
              <a:t>Con ello analizaremos el </a:t>
            </a:r>
            <a:r>
              <a:rPr lang="es"/>
              <a:t>código</a:t>
            </a:r>
            <a:r>
              <a:rPr lang="es"/>
              <a:t> y posteriormente eliminaremos las partes que </a:t>
            </a:r>
            <a:r>
              <a:rPr lang="es"/>
              <a:t>varían</a:t>
            </a:r>
            <a:r>
              <a:rPr lang="es"/>
              <a:t>.</a:t>
            </a:r>
            <a:endParaRPr/>
          </a:p>
          <a:p>
            <a:pPr indent="0" lvl="0" marL="0" rtl="0" algn="l">
              <a:spcBef>
                <a:spcPts val="1200"/>
              </a:spcBef>
              <a:spcAft>
                <a:spcPts val="1200"/>
              </a:spcAft>
              <a:buNone/>
            </a:pPr>
            <a:r>
              <a:t/>
            </a:r>
            <a:endParaRPr/>
          </a:p>
        </p:txBody>
      </p:sp>
      <p:pic>
        <p:nvPicPr>
          <p:cNvPr id="184" name="Google Shape;184;p29"/>
          <p:cNvPicPr preferRelativeResize="0"/>
          <p:nvPr/>
        </p:nvPicPr>
        <p:blipFill>
          <a:blip r:embed="rId4">
            <a:alphaModFix/>
          </a:blip>
          <a:stretch>
            <a:fillRect/>
          </a:stretch>
        </p:blipFill>
        <p:spPr>
          <a:xfrm>
            <a:off x="3671896" y="2651971"/>
            <a:ext cx="4952950" cy="1849900"/>
          </a:xfrm>
          <a:prstGeom prst="rect">
            <a:avLst/>
          </a:prstGeom>
          <a:noFill/>
          <a:ln>
            <a:noFill/>
          </a:ln>
        </p:spPr>
      </p:pic>
      <p:pic>
        <p:nvPicPr>
          <p:cNvPr id="185" name="Google Shape;185;p29"/>
          <p:cNvPicPr preferRelativeResize="0"/>
          <p:nvPr/>
        </p:nvPicPr>
        <p:blipFill>
          <a:blip r:embed="rId5">
            <a:alphaModFix/>
          </a:blip>
          <a:stretch>
            <a:fillRect/>
          </a:stretch>
        </p:blipFill>
        <p:spPr>
          <a:xfrm>
            <a:off x="3671900" y="1424150"/>
            <a:ext cx="4489349" cy="821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Alerta 1.0 (Mail)</a:t>
            </a:r>
            <a:endParaRPr/>
          </a:p>
          <a:p>
            <a:pPr indent="0" lvl="0" marL="0" rtl="0" algn="l">
              <a:spcBef>
                <a:spcPts val="0"/>
              </a:spcBef>
              <a:spcAft>
                <a:spcPts val="0"/>
              </a:spcAft>
              <a:buNone/>
            </a:pPr>
            <a:r>
              <a:t/>
            </a:r>
            <a:endParaRPr/>
          </a:p>
        </p:txBody>
      </p:sp>
      <p:sp>
        <p:nvSpPr>
          <p:cNvPr id="191" name="Google Shape;191;p30"/>
          <p:cNvSpPr txBox="1"/>
          <p:nvPr>
            <p:ph idx="1" type="body"/>
          </p:nvPr>
        </p:nvSpPr>
        <p:spPr>
          <a:xfrm>
            <a:off x="311700" y="1252275"/>
            <a:ext cx="8520600" cy="25329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s"/>
              <a:t>Podemos utilizar </a:t>
            </a:r>
            <a:r>
              <a:rPr lang="es"/>
              <a:t>el siguiente</a:t>
            </a:r>
            <a:r>
              <a:rPr lang="es"/>
              <a:t> comando de Powershell  para enviar mensajes </a:t>
            </a:r>
            <a:r>
              <a:rPr lang="es"/>
              <a:t>vía</a:t>
            </a:r>
            <a:r>
              <a:rPr lang="es"/>
              <a:t> correo </a:t>
            </a:r>
            <a:r>
              <a:rPr lang="es"/>
              <a:t>electrónico</a:t>
            </a:r>
            <a:r>
              <a:rPr lang="es"/>
              <a:t> si disponemos de un servidor de correo. </a:t>
            </a:r>
            <a:endParaRPr/>
          </a:p>
          <a:p>
            <a:pPr indent="0" lvl="0" marL="0" rtl="0" algn="l">
              <a:lnSpc>
                <a:spcPct val="100000"/>
              </a:lnSpc>
              <a:spcBef>
                <a:spcPts val="1200"/>
              </a:spcBef>
              <a:spcAft>
                <a:spcPts val="0"/>
              </a:spcAft>
              <a:buNone/>
            </a:pPr>
            <a:r>
              <a:rPr lang="es" sz="1400">
                <a:solidFill>
                  <a:schemeClr val="dk2"/>
                </a:solidFill>
                <a:latin typeface="Arial"/>
                <a:ea typeface="Arial"/>
                <a:cs typeface="Arial"/>
                <a:sym typeface="Arial"/>
              </a:rPr>
              <a:t>Send-MailMessage -From '&lt;EMAILORIGEN&gt;' -To '&lt;EMAILDESTINO&gt;' -CC '&lt;EMAILSEXTRA&gt;' -Subject " ¡ALERTA! - &lt;MENSAJE PERSONALIZADO&gt; " -Body "La web $web esta mostrando un error $statuscod " -SmtpServer '&lt;IP_SMPTP&gt;' -Port '25'</a:t>
            </a:r>
            <a:endParaRPr sz="1400">
              <a:solidFill>
                <a:schemeClr val="dk2"/>
              </a:solidFill>
              <a:latin typeface="Arial"/>
              <a:ea typeface="Arial"/>
              <a:cs typeface="Arial"/>
              <a:sym typeface="Arial"/>
            </a:endParaRPr>
          </a:p>
          <a:p>
            <a:pPr indent="0" lvl="0" marL="0" rtl="0" algn="l">
              <a:lnSpc>
                <a:spcPct val="100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rPr lang="es"/>
              <a:t>En el caso de querer enviar adjunto un archivo como es el caso del final del dia, lo enviaremos de la siguiente manera:</a:t>
            </a:r>
            <a:endParaRPr/>
          </a:p>
          <a:p>
            <a:pPr indent="0" lvl="0" marL="0" rtl="0" algn="l">
              <a:lnSpc>
                <a:spcPct val="100000"/>
              </a:lnSpc>
              <a:spcBef>
                <a:spcPts val="1200"/>
              </a:spcBef>
              <a:spcAft>
                <a:spcPts val="0"/>
              </a:spcAft>
              <a:buNone/>
            </a:pPr>
            <a:r>
              <a:rPr lang="es" sz="1400">
                <a:solidFill>
                  <a:schemeClr val="dk2"/>
                </a:solidFill>
                <a:latin typeface="Arial"/>
                <a:ea typeface="Arial"/>
                <a:cs typeface="Arial"/>
                <a:sym typeface="Arial"/>
              </a:rPr>
              <a:t>Send-MailMessage -From '&lt;EMAILORIGEN&gt;' -To '&lt;EMAILDESTINO&gt;' -CC '&lt;EMAILSEXTRA&gt;' -Subject " ¡ALERTA! - &lt;MENSAJE PERSONALIZADO&gt; " -Body “ Enviado adjunto el LOG con la monitorización completa del día de hoy. " -SmtpServer '&lt;IP_SMPTP&gt;' -Port '25' </a:t>
            </a:r>
            <a:r>
              <a:rPr lang="es" sz="1400">
                <a:solidFill>
                  <a:schemeClr val="dk2"/>
                </a:solidFill>
                <a:latin typeface="Arial"/>
                <a:ea typeface="Arial"/>
                <a:cs typeface="Arial"/>
                <a:sym typeface="Arial"/>
              </a:rPr>
              <a:t>-Attachments $log</a:t>
            </a:r>
            <a:endParaRPr>
              <a:solidFill>
                <a:schemeClr val="dk2"/>
              </a:solidFill>
            </a:endParaRPr>
          </a:p>
          <a:p>
            <a:pPr indent="0" lvl="0" marL="0" rtl="0" algn="l">
              <a:spcBef>
                <a:spcPts val="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Alerta 2.0 (Telegram)</a:t>
            </a:r>
            <a:endParaRPr/>
          </a:p>
        </p:txBody>
      </p:sp>
      <p:sp>
        <p:nvSpPr>
          <p:cNvPr id="197" name="Google Shape;197;p31"/>
          <p:cNvSpPr txBox="1"/>
          <p:nvPr>
            <p:ph idx="1" type="body"/>
          </p:nvPr>
        </p:nvSpPr>
        <p:spPr>
          <a:xfrm>
            <a:off x="257950" y="1017725"/>
            <a:ext cx="8439900" cy="14388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s"/>
              <a:t>Por un lado hay que crear un BOT en telegram  a traves de BOT FATHER:  </a:t>
            </a:r>
            <a:endParaRPr/>
          </a:p>
          <a:p>
            <a:pPr indent="457200" lvl="0" marL="457200" rtl="0" algn="l">
              <a:spcBef>
                <a:spcPts val="1200"/>
              </a:spcBef>
              <a:spcAft>
                <a:spcPts val="0"/>
              </a:spcAft>
              <a:buNone/>
            </a:pPr>
            <a:r>
              <a:rPr lang="es" u="sng">
                <a:solidFill>
                  <a:schemeClr val="hlink"/>
                </a:solidFill>
                <a:hlinkClick r:id="rId3"/>
              </a:rPr>
              <a:t>https://polarclouds.co.uk/send-telegram-from-powershell/</a:t>
            </a:r>
            <a:r>
              <a:rPr lang="es"/>
              <a:t> </a:t>
            </a:r>
            <a:endParaRPr/>
          </a:p>
          <a:p>
            <a:pPr indent="0" lvl="0" marL="0" rtl="0" algn="l">
              <a:spcBef>
                <a:spcPts val="1200"/>
              </a:spcBef>
              <a:spcAft>
                <a:spcPts val="0"/>
              </a:spcAft>
              <a:buNone/>
            </a:pPr>
            <a:r>
              <a:rPr lang="es"/>
              <a:t>Con ello obtenemos el TOKEN de Telegram que utilizaremos en el </a:t>
            </a:r>
            <a:r>
              <a:rPr lang="es"/>
              <a:t>código</a:t>
            </a:r>
            <a:r>
              <a:rPr lang="es"/>
              <a:t> que nos proporciona el propio autor y </a:t>
            </a:r>
            <a:r>
              <a:rPr lang="es"/>
              <a:t>generamos</a:t>
            </a:r>
            <a:r>
              <a:rPr lang="es"/>
              <a:t> </a:t>
            </a:r>
            <a:r>
              <a:rPr lang="es"/>
              <a:t>también</a:t>
            </a:r>
            <a:r>
              <a:rPr lang="es"/>
              <a:t> un CHAT ID.</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98" name="Google Shape;198;p31"/>
          <p:cNvPicPr preferRelativeResize="0"/>
          <p:nvPr/>
        </p:nvPicPr>
        <p:blipFill>
          <a:blip r:embed="rId4">
            <a:alphaModFix/>
          </a:blip>
          <a:stretch>
            <a:fillRect/>
          </a:stretch>
        </p:blipFill>
        <p:spPr>
          <a:xfrm>
            <a:off x="5871650" y="2306650"/>
            <a:ext cx="2735298" cy="1821900"/>
          </a:xfrm>
          <a:prstGeom prst="rect">
            <a:avLst/>
          </a:prstGeom>
          <a:noFill/>
          <a:ln>
            <a:noFill/>
          </a:ln>
        </p:spPr>
      </p:pic>
      <p:sp>
        <p:nvSpPr>
          <p:cNvPr id="199" name="Google Shape;199;p31"/>
          <p:cNvSpPr txBox="1"/>
          <p:nvPr/>
        </p:nvSpPr>
        <p:spPr>
          <a:xfrm>
            <a:off x="222650" y="2456525"/>
            <a:ext cx="57117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
                <a:solidFill>
                  <a:schemeClr val="dk2"/>
                </a:solidFill>
              </a:rPr>
              <a:t>Function Send-Telegram </a:t>
            </a:r>
            <a:endParaRPr sz="800">
              <a:solidFill>
                <a:schemeClr val="dk2"/>
              </a:solidFill>
            </a:endParaRPr>
          </a:p>
          <a:p>
            <a:pPr indent="0" lvl="0" marL="0" rtl="0" algn="l">
              <a:spcBef>
                <a:spcPts val="0"/>
              </a:spcBef>
              <a:spcAft>
                <a:spcPts val="0"/>
              </a:spcAft>
              <a:buNone/>
            </a:pPr>
            <a:r>
              <a:rPr lang="es" sz="800">
                <a:solidFill>
                  <a:schemeClr val="dk2"/>
                </a:solidFill>
              </a:rPr>
              <a:t>($TelegramToken, $telegramChatid, $Message) {</a:t>
            </a:r>
            <a:endParaRPr sz="800">
              <a:solidFill>
                <a:schemeClr val="dk2"/>
              </a:solidFill>
            </a:endParaRPr>
          </a:p>
          <a:p>
            <a:pPr indent="0" lvl="0" marL="0" rtl="0" algn="l">
              <a:spcBef>
                <a:spcPts val="0"/>
              </a:spcBef>
              <a:spcAft>
                <a:spcPts val="0"/>
              </a:spcAft>
              <a:buNone/>
            </a:pPr>
            <a:r>
              <a:rPr lang="es" sz="800">
                <a:solidFill>
                  <a:schemeClr val="dk2"/>
                </a:solidFill>
              </a:rPr>
              <a:t>    [Net.ServicePointManager]::SecurityProtocol = [Net.SecurityProtocolType]::Tls12</a:t>
            </a:r>
            <a:endParaRPr sz="800">
              <a:solidFill>
                <a:schemeClr val="dk2"/>
              </a:solidFill>
            </a:endParaRPr>
          </a:p>
          <a:p>
            <a:pPr indent="0" lvl="0" marL="0" rtl="0" algn="l">
              <a:spcBef>
                <a:spcPts val="0"/>
              </a:spcBef>
              <a:spcAft>
                <a:spcPts val="0"/>
              </a:spcAft>
              <a:buNone/>
            </a:pPr>
            <a:r>
              <a:rPr lang="es" sz="800">
                <a:solidFill>
                  <a:schemeClr val="dk2"/>
                </a:solidFill>
              </a:rPr>
              <a:t>    $Response = Invoke-RestMethod -Uri "https://api.telegram.org/bot$($Telegramtoken)/sendMessage?chat_id=$($Telegramchatid)&amp;text=$($Message)"}</a:t>
            </a:r>
            <a:endParaRPr sz="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Índice</a:t>
            </a:r>
            <a:endParaRPr/>
          </a:p>
        </p:txBody>
      </p:sp>
      <p:sp>
        <p:nvSpPr>
          <p:cNvPr id="68" name="Google Shape;68;p14"/>
          <p:cNvSpPr txBox="1"/>
          <p:nvPr>
            <p:ph idx="1" type="body"/>
          </p:nvPr>
        </p:nvSpPr>
        <p:spPr>
          <a:xfrm>
            <a:off x="3032375" y="784000"/>
            <a:ext cx="5638800" cy="3416400"/>
          </a:xfrm>
          <a:prstGeom prst="rect">
            <a:avLst/>
          </a:prstGeom>
        </p:spPr>
        <p:txBody>
          <a:bodyPr anchorCtr="0" anchor="t" bIns="91425" lIns="91425" spcFirstLastPara="1" rIns="91425" wrap="square" tIns="91425">
            <a:normAutofit fontScale="25000" lnSpcReduction="20000"/>
          </a:bodyPr>
          <a:lstStyle/>
          <a:p>
            <a:pPr indent="-295275" lvl="0" marL="457200" rtl="0" algn="l">
              <a:lnSpc>
                <a:spcPct val="150000"/>
              </a:lnSpc>
              <a:spcBef>
                <a:spcPts val="0"/>
              </a:spcBef>
              <a:spcAft>
                <a:spcPts val="0"/>
              </a:spcAft>
              <a:buSzPct val="100000"/>
              <a:buChar char="●"/>
            </a:pPr>
            <a:r>
              <a:rPr lang="es" sz="4200"/>
              <a:t>Whoami?</a:t>
            </a:r>
            <a:endParaRPr sz="4200"/>
          </a:p>
          <a:p>
            <a:pPr indent="-295275" lvl="0" marL="457200" rtl="0" algn="l">
              <a:lnSpc>
                <a:spcPct val="150000"/>
              </a:lnSpc>
              <a:spcBef>
                <a:spcPts val="0"/>
              </a:spcBef>
              <a:spcAft>
                <a:spcPts val="0"/>
              </a:spcAft>
              <a:buSzPct val="100000"/>
              <a:buChar char="●"/>
            </a:pPr>
            <a:r>
              <a:rPr lang="es" sz="4200"/>
              <a:t>Dos equipos, Un destino</a:t>
            </a:r>
            <a:endParaRPr sz="4200"/>
          </a:p>
          <a:p>
            <a:pPr indent="-295275" lvl="0" marL="457200" rtl="0" algn="l">
              <a:lnSpc>
                <a:spcPct val="150000"/>
              </a:lnSpc>
              <a:spcBef>
                <a:spcPts val="0"/>
              </a:spcBef>
              <a:spcAft>
                <a:spcPts val="0"/>
              </a:spcAft>
              <a:buSzPct val="100000"/>
              <a:buChar char="●"/>
            </a:pPr>
            <a:r>
              <a:rPr lang="es" sz="4200"/>
              <a:t>La llamada</a:t>
            </a:r>
            <a:endParaRPr sz="4200"/>
          </a:p>
          <a:p>
            <a:pPr indent="-295275" lvl="0" marL="457200" rtl="0" algn="l">
              <a:lnSpc>
                <a:spcPct val="150000"/>
              </a:lnSpc>
              <a:spcBef>
                <a:spcPts val="0"/>
              </a:spcBef>
              <a:spcAft>
                <a:spcPts val="0"/>
              </a:spcAft>
              <a:buSzPct val="100000"/>
              <a:buChar char="●"/>
            </a:pPr>
            <a:r>
              <a:rPr lang="es" sz="4200"/>
              <a:t>Posibles respuestas </a:t>
            </a:r>
            <a:endParaRPr sz="4200"/>
          </a:p>
          <a:p>
            <a:pPr indent="-295275" lvl="0" marL="457200" rtl="0" algn="l">
              <a:lnSpc>
                <a:spcPct val="150000"/>
              </a:lnSpc>
              <a:spcBef>
                <a:spcPts val="0"/>
              </a:spcBef>
              <a:spcAft>
                <a:spcPts val="0"/>
              </a:spcAft>
              <a:buSzPct val="100000"/>
              <a:buChar char="●"/>
            </a:pPr>
            <a:r>
              <a:rPr lang="es" sz="4200"/>
              <a:t>Limitaciones</a:t>
            </a:r>
            <a:endParaRPr sz="4200"/>
          </a:p>
          <a:p>
            <a:pPr indent="-295275" lvl="0" marL="457200" rtl="0" algn="l">
              <a:lnSpc>
                <a:spcPct val="150000"/>
              </a:lnSpc>
              <a:spcBef>
                <a:spcPts val="0"/>
              </a:spcBef>
              <a:spcAft>
                <a:spcPts val="0"/>
              </a:spcAft>
              <a:buSzPct val="100000"/>
              <a:buChar char="●"/>
            </a:pPr>
            <a:r>
              <a:rPr lang="es" sz="4200"/>
              <a:t>Soluciones</a:t>
            </a:r>
            <a:endParaRPr sz="4200"/>
          </a:p>
          <a:p>
            <a:pPr indent="-295275" lvl="0" marL="457200" rtl="0" algn="l">
              <a:lnSpc>
                <a:spcPct val="150000"/>
              </a:lnSpc>
              <a:spcBef>
                <a:spcPts val="0"/>
              </a:spcBef>
              <a:spcAft>
                <a:spcPts val="0"/>
              </a:spcAft>
              <a:buSzPct val="100000"/>
              <a:buChar char="●"/>
            </a:pPr>
            <a:r>
              <a:rPr lang="es" sz="4200"/>
              <a:t>POwershell ISE</a:t>
            </a:r>
            <a:endParaRPr sz="4200"/>
          </a:p>
          <a:p>
            <a:pPr indent="-295275" lvl="0" marL="457200" rtl="0" algn="l">
              <a:lnSpc>
                <a:spcPct val="150000"/>
              </a:lnSpc>
              <a:spcBef>
                <a:spcPts val="0"/>
              </a:spcBef>
              <a:spcAft>
                <a:spcPts val="0"/>
              </a:spcAft>
              <a:buSzPct val="100000"/>
              <a:buChar char="●"/>
            </a:pPr>
            <a:r>
              <a:rPr lang="es" sz="4200"/>
              <a:t>Brainstorming</a:t>
            </a:r>
            <a:endParaRPr sz="4200"/>
          </a:p>
          <a:p>
            <a:pPr indent="-295275" lvl="0" marL="457200" rtl="0" algn="l">
              <a:lnSpc>
                <a:spcPct val="150000"/>
              </a:lnSpc>
              <a:spcBef>
                <a:spcPts val="0"/>
              </a:spcBef>
              <a:spcAft>
                <a:spcPts val="0"/>
              </a:spcAft>
              <a:buSzPct val="100000"/>
              <a:buChar char="●"/>
            </a:pPr>
            <a:r>
              <a:rPr lang="es" sz="4200"/>
              <a:t>Esquema</a:t>
            </a:r>
            <a:endParaRPr sz="4200"/>
          </a:p>
          <a:p>
            <a:pPr indent="-295275" lvl="0" marL="457200" rtl="0" algn="l">
              <a:lnSpc>
                <a:spcPct val="150000"/>
              </a:lnSpc>
              <a:spcBef>
                <a:spcPts val="0"/>
              </a:spcBef>
              <a:spcAft>
                <a:spcPts val="0"/>
              </a:spcAft>
              <a:buSzPct val="100000"/>
              <a:buChar char="●"/>
            </a:pPr>
            <a:r>
              <a:rPr lang="es" sz="4200"/>
              <a:t>The Code</a:t>
            </a:r>
            <a:endParaRPr sz="4200"/>
          </a:p>
          <a:p>
            <a:pPr indent="-295275" lvl="0" marL="457200" rtl="0" algn="l">
              <a:lnSpc>
                <a:spcPct val="150000"/>
              </a:lnSpc>
              <a:spcBef>
                <a:spcPts val="0"/>
              </a:spcBef>
              <a:spcAft>
                <a:spcPts val="0"/>
              </a:spcAft>
              <a:buSzPct val="100000"/>
              <a:buChar char="●"/>
            </a:pPr>
            <a:r>
              <a:rPr lang="es" sz="4200"/>
              <a:t>Versiones</a:t>
            </a:r>
            <a:endParaRPr sz="4200"/>
          </a:p>
          <a:p>
            <a:pPr indent="-295275" lvl="0" marL="457200" rtl="0" algn="l">
              <a:lnSpc>
                <a:spcPct val="150000"/>
              </a:lnSpc>
              <a:spcBef>
                <a:spcPts val="0"/>
              </a:spcBef>
              <a:spcAft>
                <a:spcPts val="0"/>
              </a:spcAft>
              <a:buSzPct val="100000"/>
              <a:buChar char="●"/>
            </a:pPr>
            <a:r>
              <a:rPr lang="es" sz="4200"/>
              <a:t>Running the code</a:t>
            </a:r>
            <a:endParaRPr sz="4200"/>
          </a:p>
          <a:p>
            <a:pPr indent="-295275" lvl="0" marL="457200" rtl="0" algn="l">
              <a:lnSpc>
                <a:spcPct val="150000"/>
              </a:lnSpc>
              <a:spcBef>
                <a:spcPts val="0"/>
              </a:spcBef>
              <a:spcAft>
                <a:spcPts val="0"/>
              </a:spcAft>
              <a:buSzPct val="100000"/>
              <a:buChar char="●"/>
            </a:pPr>
            <a:r>
              <a:rPr lang="es" sz="4200"/>
              <a:t>Problemas encontrados</a:t>
            </a:r>
            <a:endParaRPr sz="4200"/>
          </a:p>
          <a:p>
            <a:pPr indent="-295275" lvl="0" marL="457200" rtl="0" algn="l">
              <a:lnSpc>
                <a:spcPct val="150000"/>
              </a:lnSpc>
              <a:spcBef>
                <a:spcPts val="0"/>
              </a:spcBef>
              <a:spcAft>
                <a:spcPts val="0"/>
              </a:spcAft>
              <a:buSzPct val="100000"/>
              <a:buChar char="●"/>
            </a:pPr>
            <a:r>
              <a:rPr lang="es" sz="4200"/>
              <a:t>Resumen</a:t>
            </a:r>
            <a:endParaRPr sz="4200"/>
          </a:p>
          <a:p>
            <a:pPr indent="-295275" lvl="0" marL="457200" rtl="0" algn="l">
              <a:lnSpc>
                <a:spcPct val="150000"/>
              </a:lnSpc>
              <a:spcBef>
                <a:spcPts val="0"/>
              </a:spcBef>
              <a:spcAft>
                <a:spcPts val="0"/>
              </a:spcAft>
              <a:buSzPct val="100000"/>
              <a:buChar char="●"/>
            </a:pPr>
            <a:r>
              <a:rPr lang="es" sz="4200"/>
              <a:t>Agradecimientos</a:t>
            </a:r>
            <a:endParaRPr sz="4200"/>
          </a:p>
          <a:p>
            <a:pPr indent="0" lvl="0" marL="0" rtl="0" algn="l">
              <a:spcBef>
                <a:spcPts val="1200"/>
              </a:spcBef>
              <a:spcAft>
                <a:spcPts val="0"/>
              </a:spcAft>
              <a:buNone/>
            </a:pPr>
            <a:r>
              <a:t/>
            </a:r>
            <a:endParaRPr/>
          </a:p>
          <a:p>
            <a:pPr indent="0" lvl="0" marL="0" rtl="0" algn="l">
              <a:spcBef>
                <a:spcPts val="1200"/>
              </a:spcBef>
              <a:spcAft>
                <a:spcPts val="0"/>
              </a:spcAft>
              <a:buNone/>
            </a:pPr>
            <a:r>
              <a:rPr lang="es"/>
              <a:t>	</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Menú</a:t>
            </a:r>
            <a:r>
              <a:rPr lang="es"/>
              <a:t>, elecciones y datos a solicitar</a:t>
            </a:r>
            <a:endParaRPr/>
          </a:p>
        </p:txBody>
      </p:sp>
      <p:pic>
        <p:nvPicPr>
          <p:cNvPr id="205" name="Google Shape;205;p32"/>
          <p:cNvPicPr preferRelativeResize="0"/>
          <p:nvPr/>
        </p:nvPicPr>
        <p:blipFill>
          <a:blip r:embed="rId3">
            <a:alphaModFix/>
          </a:blip>
          <a:stretch>
            <a:fillRect/>
          </a:stretch>
        </p:blipFill>
        <p:spPr>
          <a:xfrm>
            <a:off x="744951" y="1181550"/>
            <a:ext cx="5030599" cy="3342625"/>
          </a:xfrm>
          <a:prstGeom prst="rect">
            <a:avLst/>
          </a:prstGeom>
          <a:noFill/>
          <a:ln>
            <a:noFill/>
          </a:ln>
        </p:spPr>
      </p:pic>
      <p:sp>
        <p:nvSpPr>
          <p:cNvPr id="206" name="Google Shape;206;p32"/>
          <p:cNvSpPr txBox="1"/>
          <p:nvPr/>
        </p:nvSpPr>
        <p:spPr>
          <a:xfrm>
            <a:off x="5617525" y="1294725"/>
            <a:ext cx="2398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Proxima Nova"/>
                <a:ea typeface="Proxima Nova"/>
                <a:cs typeface="Proxima Nova"/>
                <a:sym typeface="Proxima Nova"/>
              </a:rPr>
              <a:t>Utilizando un Switch sencillo de powershell gestionamos la </a:t>
            </a:r>
            <a:r>
              <a:rPr lang="es">
                <a:latin typeface="Proxima Nova"/>
                <a:ea typeface="Proxima Nova"/>
                <a:cs typeface="Proxima Nova"/>
                <a:sym typeface="Proxima Nova"/>
              </a:rPr>
              <a:t>opción</a:t>
            </a:r>
            <a:r>
              <a:rPr lang="es">
                <a:latin typeface="Proxima Nova"/>
                <a:ea typeface="Proxima Nova"/>
                <a:cs typeface="Proxima Nova"/>
                <a:sym typeface="Proxima Nova"/>
              </a:rPr>
              <a:t> de configurar, ver la ayuda y lanzar el programa.</a:t>
            </a:r>
            <a:endParaRPr>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El Banner	</a:t>
            </a:r>
            <a:endParaRPr/>
          </a:p>
        </p:txBody>
      </p:sp>
      <p:sp>
        <p:nvSpPr>
          <p:cNvPr id="212" name="Google Shape;212;p33"/>
          <p:cNvSpPr txBox="1"/>
          <p:nvPr>
            <p:ph idx="1" type="body"/>
          </p:nvPr>
        </p:nvSpPr>
        <p:spPr>
          <a:xfrm>
            <a:off x="311700" y="892875"/>
            <a:ext cx="8520600" cy="367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Porque toda herramienta lo </a:t>
            </a:r>
            <a:r>
              <a:rPr lang="es"/>
              <a:t>más</a:t>
            </a:r>
            <a:r>
              <a:rPr lang="es"/>
              <a:t> importante aunque no haga nada es que tenga un </a:t>
            </a:r>
            <a:r>
              <a:rPr lang="es"/>
              <a:t>banner</a:t>
            </a:r>
            <a:r>
              <a:rPr lang="es"/>
              <a:t> Reshulon!</a:t>
            </a:r>
            <a:br>
              <a:rPr lang="es"/>
            </a:br>
            <a:endParaRPr/>
          </a:p>
          <a:p>
            <a:pPr indent="0" lvl="0" marL="0" rtl="0" algn="l">
              <a:spcBef>
                <a:spcPts val="1200"/>
              </a:spcBef>
              <a:spcAft>
                <a:spcPts val="1200"/>
              </a:spcAft>
              <a:buNone/>
            </a:pPr>
            <a:r>
              <a:t/>
            </a:r>
            <a:endParaRPr/>
          </a:p>
        </p:txBody>
      </p:sp>
      <p:sp>
        <p:nvSpPr>
          <p:cNvPr id="213" name="Google Shape;213;p33"/>
          <p:cNvSpPr txBox="1"/>
          <p:nvPr/>
        </p:nvSpPr>
        <p:spPr>
          <a:xfrm>
            <a:off x="7130475" y="2766675"/>
            <a:ext cx="1609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Proxima Nova"/>
                <a:ea typeface="Proxima Nova"/>
                <a:cs typeface="Proxima Nova"/>
                <a:sym typeface="Proxima Nova"/>
              </a:rPr>
              <a:t>ves @ciyinet?</a:t>
            </a:r>
            <a:endParaRPr>
              <a:latin typeface="Proxima Nova"/>
              <a:ea typeface="Proxima Nova"/>
              <a:cs typeface="Proxima Nova"/>
              <a:sym typeface="Proxima Nova"/>
            </a:endParaRPr>
          </a:p>
          <a:p>
            <a:pPr indent="0" lvl="0" marL="0" rtl="0" algn="l">
              <a:spcBef>
                <a:spcPts val="0"/>
              </a:spcBef>
              <a:spcAft>
                <a:spcPts val="0"/>
              </a:spcAft>
              <a:buNone/>
            </a:pPr>
            <a:r>
              <a:rPr lang="es">
                <a:latin typeface="Proxima Nova"/>
                <a:ea typeface="Proxima Nova"/>
                <a:cs typeface="Proxima Nova"/>
                <a:sym typeface="Proxima Nova"/>
              </a:rPr>
              <a:t>No hay script sin banner… a ver si aprendemos.</a:t>
            </a:r>
            <a:endParaRPr>
              <a:latin typeface="Proxima Nova"/>
              <a:ea typeface="Proxima Nova"/>
              <a:cs typeface="Proxima Nova"/>
              <a:sym typeface="Proxima Nova"/>
            </a:endParaRPr>
          </a:p>
        </p:txBody>
      </p:sp>
      <p:pic>
        <p:nvPicPr>
          <p:cNvPr id="214" name="Google Shape;214;p33"/>
          <p:cNvPicPr preferRelativeResize="0"/>
          <p:nvPr/>
        </p:nvPicPr>
        <p:blipFill>
          <a:blip r:embed="rId3">
            <a:alphaModFix/>
          </a:blip>
          <a:stretch>
            <a:fillRect/>
          </a:stretch>
        </p:blipFill>
        <p:spPr>
          <a:xfrm>
            <a:off x="2305025" y="1323022"/>
            <a:ext cx="4257224" cy="3401250"/>
          </a:xfrm>
          <a:prstGeom prst="rect">
            <a:avLst/>
          </a:prstGeom>
          <a:noFill/>
          <a:ln>
            <a:noFill/>
          </a:ln>
        </p:spPr>
      </p:pic>
      <p:pic>
        <p:nvPicPr>
          <p:cNvPr id="215" name="Google Shape;215;p33"/>
          <p:cNvPicPr preferRelativeResize="0"/>
          <p:nvPr/>
        </p:nvPicPr>
        <p:blipFill>
          <a:blip r:embed="rId4">
            <a:alphaModFix/>
          </a:blip>
          <a:stretch>
            <a:fillRect/>
          </a:stretch>
        </p:blipFill>
        <p:spPr>
          <a:xfrm>
            <a:off x="2059600" y="1737775"/>
            <a:ext cx="5032889" cy="2831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Versiones</a:t>
            </a:r>
            <a:endParaRPr/>
          </a:p>
        </p:txBody>
      </p:sp>
      <p:pic>
        <p:nvPicPr>
          <p:cNvPr id="221" name="Google Shape;221;p34"/>
          <p:cNvPicPr preferRelativeResize="0"/>
          <p:nvPr/>
        </p:nvPicPr>
        <p:blipFill>
          <a:blip r:embed="rId3">
            <a:alphaModFix/>
          </a:blip>
          <a:stretch>
            <a:fillRect/>
          </a:stretch>
        </p:blipFill>
        <p:spPr>
          <a:xfrm>
            <a:off x="3844975" y="631800"/>
            <a:ext cx="4860601" cy="37244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Watcher V1</a:t>
            </a:r>
            <a:endParaRPr/>
          </a:p>
        </p:txBody>
      </p:sp>
      <p:sp>
        <p:nvSpPr>
          <p:cNvPr id="227" name="Google Shape;227;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En esta </a:t>
            </a:r>
            <a:r>
              <a:rPr lang="es"/>
              <a:t>versión</a:t>
            </a:r>
            <a:r>
              <a:rPr lang="es"/>
              <a:t> como era la respuesta rapida … lo que se </a:t>
            </a:r>
            <a:r>
              <a:rPr lang="es"/>
              <a:t>hace</a:t>
            </a:r>
            <a:r>
              <a:rPr lang="es"/>
              <a:t> es revisar si se </a:t>
            </a:r>
            <a:r>
              <a:rPr lang="es"/>
              <a:t>devuelve</a:t>
            </a:r>
            <a:r>
              <a:rPr lang="es"/>
              <a:t> un </a:t>
            </a:r>
            <a:r>
              <a:rPr lang="es"/>
              <a:t>código</a:t>
            </a:r>
            <a:r>
              <a:rPr lang="es"/>
              <a:t> 200 dentro de un bucle infinito con todos los datos metidos a </a:t>
            </a:r>
            <a:r>
              <a:rPr lang="es"/>
              <a:t>piñón</a:t>
            </a:r>
            <a:r>
              <a:rPr lang="es"/>
              <a:t>.</a:t>
            </a:r>
            <a:endParaRPr/>
          </a:p>
          <a:p>
            <a:pPr indent="0" lvl="0" marL="0" rtl="0" algn="l">
              <a:spcBef>
                <a:spcPts val="1200"/>
              </a:spcBef>
              <a:spcAft>
                <a:spcPts val="1200"/>
              </a:spcAft>
              <a:buNone/>
            </a:pPr>
            <a:r>
              <a:t/>
            </a:r>
            <a:endParaRPr/>
          </a:p>
        </p:txBody>
      </p:sp>
      <p:pic>
        <p:nvPicPr>
          <p:cNvPr id="228" name="Google Shape;228;p35"/>
          <p:cNvPicPr preferRelativeResize="0"/>
          <p:nvPr/>
        </p:nvPicPr>
        <p:blipFill>
          <a:blip r:embed="rId3">
            <a:alphaModFix/>
          </a:blip>
          <a:stretch>
            <a:fillRect/>
          </a:stretch>
        </p:blipFill>
        <p:spPr>
          <a:xfrm>
            <a:off x="311700" y="2330650"/>
            <a:ext cx="8583600" cy="1419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Watcher V2</a:t>
            </a:r>
            <a:endParaRPr/>
          </a:p>
        </p:txBody>
      </p:sp>
      <p:sp>
        <p:nvSpPr>
          <p:cNvPr id="234" name="Google Shape;234;p36"/>
          <p:cNvSpPr txBox="1"/>
          <p:nvPr>
            <p:ph idx="1" type="body"/>
          </p:nvPr>
        </p:nvSpPr>
        <p:spPr>
          <a:xfrm>
            <a:off x="311700" y="1152475"/>
            <a:ext cx="3711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Añadimos la </a:t>
            </a:r>
            <a:r>
              <a:rPr lang="es"/>
              <a:t>creación</a:t>
            </a:r>
            <a:r>
              <a:rPr lang="es"/>
              <a:t> de logs aunque este borraba en cada </a:t>
            </a:r>
            <a:r>
              <a:rPr lang="es"/>
              <a:t>ejecución</a:t>
            </a:r>
            <a:r>
              <a:rPr lang="es"/>
              <a:t> el anterior aparte de añadirle varias paginas web a </a:t>
            </a:r>
            <a:r>
              <a:rPr lang="es"/>
              <a:t>piñón</a:t>
            </a:r>
            <a:r>
              <a:rPr lang="es"/>
              <a:t> y ser un churro que </a:t>
            </a:r>
            <a:r>
              <a:rPr lang="es"/>
              <a:t>repetía</a:t>
            </a:r>
            <a:r>
              <a:rPr lang="es"/>
              <a:t> </a:t>
            </a:r>
            <a:r>
              <a:rPr lang="es"/>
              <a:t>código</a:t>
            </a:r>
            <a:r>
              <a:rPr lang="es"/>
              <a:t> por doquier </a:t>
            </a:r>
            <a:endParaRPr/>
          </a:p>
        </p:txBody>
      </p:sp>
      <p:pic>
        <p:nvPicPr>
          <p:cNvPr id="235" name="Google Shape;235;p36"/>
          <p:cNvPicPr preferRelativeResize="0"/>
          <p:nvPr/>
        </p:nvPicPr>
        <p:blipFill>
          <a:blip r:embed="rId3">
            <a:alphaModFix/>
          </a:blip>
          <a:stretch>
            <a:fillRect/>
          </a:stretch>
        </p:blipFill>
        <p:spPr>
          <a:xfrm>
            <a:off x="4420750" y="661263"/>
            <a:ext cx="4451060" cy="3820975"/>
          </a:xfrm>
          <a:prstGeom prst="rect">
            <a:avLst/>
          </a:prstGeom>
          <a:noFill/>
          <a:ln>
            <a:noFill/>
          </a:ln>
        </p:spPr>
      </p:pic>
      <p:pic>
        <p:nvPicPr>
          <p:cNvPr id="236" name="Google Shape;236;p36"/>
          <p:cNvPicPr preferRelativeResize="0"/>
          <p:nvPr/>
        </p:nvPicPr>
        <p:blipFill>
          <a:blip r:embed="rId4">
            <a:alphaModFix/>
          </a:blip>
          <a:stretch>
            <a:fillRect/>
          </a:stretch>
        </p:blipFill>
        <p:spPr>
          <a:xfrm>
            <a:off x="166925" y="408420"/>
            <a:ext cx="8520599" cy="41604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Watcher V3</a:t>
            </a:r>
            <a:endParaRPr/>
          </a:p>
        </p:txBody>
      </p:sp>
      <p:sp>
        <p:nvSpPr>
          <p:cNvPr id="242" name="Google Shape;242;p37"/>
          <p:cNvSpPr txBox="1"/>
          <p:nvPr>
            <p:ph idx="1" type="body"/>
          </p:nvPr>
        </p:nvSpPr>
        <p:spPr>
          <a:xfrm>
            <a:off x="4874800" y="1152475"/>
            <a:ext cx="3957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Se añade control de hashes, se descubre que los TXT tienen final por tanto se gestiona un log diario y se crean funciones para pasar de 300 y pico </a:t>
            </a:r>
            <a:r>
              <a:rPr lang="es"/>
              <a:t>líneas</a:t>
            </a:r>
            <a:r>
              <a:rPr lang="es"/>
              <a:t> de </a:t>
            </a:r>
            <a:r>
              <a:rPr lang="es"/>
              <a:t>código</a:t>
            </a:r>
            <a:r>
              <a:rPr lang="es"/>
              <a:t> a 140.</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
              <a:t>Y eh! El Banner </a:t>
            </a:r>
            <a:r>
              <a:rPr lang="es"/>
              <a:t>también</a:t>
            </a:r>
            <a:r>
              <a:rPr lang="es"/>
              <a:t> va mutando.</a:t>
            </a:r>
            <a:endParaRPr/>
          </a:p>
        </p:txBody>
      </p:sp>
      <p:pic>
        <p:nvPicPr>
          <p:cNvPr id="243" name="Google Shape;243;p37"/>
          <p:cNvPicPr preferRelativeResize="0"/>
          <p:nvPr/>
        </p:nvPicPr>
        <p:blipFill>
          <a:blip r:embed="rId3">
            <a:alphaModFix/>
          </a:blip>
          <a:stretch>
            <a:fillRect/>
          </a:stretch>
        </p:blipFill>
        <p:spPr>
          <a:xfrm>
            <a:off x="152400" y="1170125"/>
            <a:ext cx="4569999" cy="343639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Watcher V4 </a:t>
            </a:r>
            <a:endParaRPr/>
          </a:p>
        </p:txBody>
      </p:sp>
      <p:sp>
        <p:nvSpPr>
          <p:cNvPr id="249" name="Google Shape;249;p38"/>
          <p:cNvSpPr txBox="1"/>
          <p:nvPr>
            <p:ph idx="1" type="body"/>
          </p:nvPr>
        </p:nvSpPr>
        <p:spPr>
          <a:xfrm>
            <a:off x="311700" y="1152475"/>
            <a:ext cx="3411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s"/>
              <a:t>Dado que esto fue escrito todo sobre la marcha, la optimizacion del codigo no era uno de los objetivos pero una vez visto que teniamos un codigo que cumplia con las necesidades que se fueron planteando, </a:t>
            </a:r>
            <a:r>
              <a:rPr lang="es"/>
              <a:t>llegó</a:t>
            </a:r>
            <a:r>
              <a:rPr lang="es"/>
              <a:t> el momento de rehacerlo de 0 y analizar </a:t>
            </a:r>
            <a:r>
              <a:rPr lang="es"/>
              <a:t>cómo</a:t>
            </a:r>
            <a:r>
              <a:rPr lang="es"/>
              <a:t> hacerlo para repetir el </a:t>
            </a:r>
            <a:r>
              <a:rPr lang="es"/>
              <a:t>mínimo</a:t>
            </a:r>
            <a:r>
              <a:rPr lang="es"/>
              <a:t> </a:t>
            </a:r>
            <a:r>
              <a:rPr lang="es"/>
              <a:t>código</a:t>
            </a:r>
            <a:r>
              <a:rPr lang="es"/>
              <a:t> posible.</a:t>
            </a:r>
            <a:endParaRPr/>
          </a:p>
        </p:txBody>
      </p:sp>
      <p:pic>
        <p:nvPicPr>
          <p:cNvPr id="250" name="Google Shape;250;p38"/>
          <p:cNvPicPr preferRelativeResize="0"/>
          <p:nvPr/>
        </p:nvPicPr>
        <p:blipFill>
          <a:blip r:embed="rId3">
            <a:alphaModFix/>
          </a:blip>
          <a:stretch>
            <a:fillRect/>
          </a:stretch>
        </p:blipFill>
        <p:spPr>
          <a:xfrm>
            <a:off x="3775900" y="1385100"/>
            <a:ext cx="5115899" cy="2447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Running the Watcher</a:t>
            </a:r>
            <a:endParaRPr/>
          </a:p>
          <a:p>
            <a:pPr indent="0" lvl="0" marL="0" rtl="0" algn="l">
              <a:spcBef>
                <a:spcPts val="0"/>
              </a:spcBef>
              <a:spcAft>
                <a:spcPts val="0"/>
              </a:spcAft>
              <a:buNone/>
            </a:pPr>
            <a:r>
              <a:t/>
            </a:r>
            <a:endParaRPr/>
          </a:p>
        </p:txBody>
      </p:sp>
      <p:sp>
        <p:nvSpPr>
          <p:cNvPr id="256" name="Google Shape;25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Una vez enlazado todo y funcionando el resultado es este:</a:t>
            </a:r>
            <a:endParaRPr/>
          </a:p>
        </p:txBody>
      </p:sp>
      <p:pic>
        <p:nvPicPr>
          <p:cNvPr id="257" name="Google Shape;257;p39"/>
          <p:cNvPicPr preferRelativeResize="0"/>
          <p:nvPr/>
        </p:nvPicPr>
        <p:blipFill>
          <a:blip r:embed="rId3">
            <a:alphaModFix/>
          </a:blip>
          <a:stretch>
            <a:fillRect/>
          </a:stretch>
        </p:blipFill>
        <p:spPr>
          <a:xfrm>
            <a:off x="4409451" y="1578575"/>
            <a:ext cx="4422850" cy="2688475"/>
          </a:xfrm>
          <a:prstGeom prst="rect">
            <a:avLst/>
          </a:prstGeom>
          <a:noFill/>
          <a:ln>
            <a:noFill/>
          </a:ln>
        </p:spPr>
      </p:pic>
      <p:pic>
        <p:nvPicPr>
          <p:cNvPr id="258" name="Google Shape;258;p39"/>
          <p:cNvPicPr preferRelativeResize="0"/>
          <p:nvPr/>
        </p:nvPicPr>
        <p:blipFill>
          <a:blip r:embed="rId4">
            <a:alphaModFix/>
          </a:blip>
          <a:stretch>
            <a:fillRect/>
          </a:stretch>
        </p:blipFill>
        <p:spPr>
          <a:xfrm>
            <a:off x="282996" y="1578575"/>
            <a:ext cx="3837500" cy="3141026"/>
          </a:xfrm>
          <a:prstGeom prst="rect">
            <a:avLst/>
          </a:prstGeom>
          <a:noFill/>
          <a:ln>
            <a:noFill/>
          </a:ln>
        </p:spPr>
      </p:pic>
      <p:sp>
        <p:nvSpPr>
          <p:cNvPr id="259" name="Google Shape;259;p39"/>
          <p:cNvSpPr txBox="1"/>
          <p:nvPr/>
        </p:nvSpPr>
        <p:spPr>
          <a:xfrm>
            <a:off x="4457225" y="4344025"/>
            <a:ext cx="431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Proxima Nova"/>
                <a:ea typeface="Proxima Nova"/>
                <a:cs typeface="Proxima Nova"/>
                <a:sym typeface="Proxima Nova"/>
              </a:rPr>
              <a:t>IZQ - Funcionamiento correcto de la Web</a:t>
            </a:r>
            <a:endParaRPr>
              <a:latin typeface="Proxima Nova"/>
              <a:ea typeface="Proxima Nova"/>
              <a:cs typeface="Proxima Nova"/>
              <a:sym typeface="Proxima Nova"/>
            </a:endParaRPr>
          </a:p>
          <a:p>
            <a:pPr indent="0" lvl="0" marL="0" rtl="0" algn="l">
              <a:spcBef>
                <a:spcPts val="0"/>
              </a:spcBef>
              <a:spcAft>
                <a:spcPts val="0"/>
              </a:spcAft>
              <a:buNone/>
            </a:pPr>
            <a:r>
              <a:rPr lang="es">
                <a:latin typeface="Proxima Nova"/>
                <a:ea typeface="Proxima Nova"/>
                <a:cs typeface="Proxima Nova"/>
                <a:sym typeface="Proxima Nova"/>
              </a:rPr>
              <a:t>DCHA - </a:t>
            </a:r>
            <a:r>
              <a:rPr lang="es">
                <a:latin typeface="Proxima Nova"/>
                <a:ea typeface="Proxima Nova"/>
                <a:cs typeface="Proxima Nova"/>
                <a:sym typeface="Proxima Nova"/>
              </a:rPr>
              <a:t>Detección</a:t>
            </a:r>
            <a:r>
              <a:rPr lang="es">
                <a:latin typeface="Proxima Nova"/>
                <a:ea typeface="Proxima Nova"/>
                <a:cs typeface="Proxima Nova"/>
                <a:sym typeface="Proxima Nova"/>
              </a:rPr>
              <a:t> de errores y alerta.</a:t>
            </a:r>
            <a:endParaRPr>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Problemas encontrados durante el desarrollo</a:t>
            </a:r>
            <a:endParaRPr/>
          </a:p>
        </p:txBody>
      </p:sp>
      <p:sp>
        <p:nvSpPr>
          <p:cNvPr id="265" name="Google Shape;265;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s"/>
              <a:t>Los archivos de NOTEPAD que se usan como LOG si, tienen final.</a:t>
            </a:r>
            <a:endParaRPr/>
          </a:p>
          <a:p>
            <a:pPr indent="-317500" lvl="1" marL="914400" rtl="0" algn="l">
              <a:spcBef>
                <a:spcPts val="0"/>
              </a:spcBef>
              <a:spcAft>
                <a:spcPts val="0"/>
              </a:spcAft>
              <a:buSzPts val="1400"/>
              <a:buChar char="○"/>
            </a:pPr>
            <a:r>
              <a:rPr b="1" lang="es"/>
              <a:t>SOLUCIÓN</a:t>
            </a:r>
            <a:r>
              <a:rPr lang="es"/>
              <a:t>: Generar un log diario</a:t>
            </a:r>
            <a:endParaRPr/>
          </a:p>
          <a:p>
            <a:pPr indent="-342900" lvl="0" marL="457200" rtl="0" algn="l">
              <a:spcBef>
                <a:spcPts val="0"/>
              </a:spcBef>
              <a:spcAft>
                <a:spcPts val="0"/>
              </a:spcAft>
              <a:buSzPts val="1800"/>
              <a:buChar char="●"/>
            </a:pPr>
            <a:r>
              <a:rPr lang="es"/>
              <a:t>Gestión</a:t>
            </a:r>
            <a:r>
              <a:rPr lang="es"/>
              <a:t> de Contenido </a:t>
            </a:r>
            <a:r>
              <a:rPr lang="es"/>
              <a:t>dinámico</a:t>
            </a:r>
            <a:r>
              <a:rPr lang="es"/>
              <a:t> de las webs</a:t>
            </a:r>
            <a:endParaRPr/>
          </a:p>
          <a:p>
            <a:pPr indent="-317500" lvl="1" marL="914400" rtl="0" algn="l">
              <a:spcBef>
                <a:spcPts val="0"/>
              </a:spcBef>
              <a:spcAft>
                <a:spcPts val="0"/>
              </a:spcAft>
              <a:buSzPts val="1400"/>
              <a:buChar char="○"/>
            </a:pPr>
            <a:r>
              <a:rPr b="1" lang="es"/>
              <a:t>SOLUCIÓN</a:t>
            </a:r>
            <a:r>
              <a:rPr lang="es"/>
              <a:t>: Buscar </a:t>
            </a:r>
            <a:r>
              <a:rPr lang="es"/>
              <a:t>qué</a:t>
            </a:r>
            <a:r>
              <a:rPr lang="es"/>
              <a:t> contenido cambiaba y hacer a mano el </a:t>
            </a:r>
            <a:r>
              <a:rPr lang="es"/>
              <a:t>código</a:t>
            </a:r>
            <a:r>
              <a:rPr lang="es"/>
              <a:t> para eliminar esas </a:t>
            </a:r>
            <a:r>
              <a:rPr lang="es"/>
              <a:t>líneas</a:t>
            </a:r>
            <a:r>
              <a:rPr lang="es"/>
              <a:t>.</a:t>
            </a:r>
            <a:endParaRPr/>
          </a:p>
          <a:p>
            <a:pPr indent="-342900" lvl="0" marL="457200" rtl="0" algn="l">
              <a:spcBef>
                <a:spcPts val="0"/>
              </a:spcBef>
              <a:spcAft>
                <a:spcPts val="0"/>
              </a:spcAft>
              <a:buSzPts val="1800"/>
              <a:buChar char="●"/>
            </a:pPr>
            <a:r>
              <a:rPr lang="es"/>
              <a:t>Tiempo, y </a:t>
            </a:r>
            <a:r>
              <a:rPr lang="es"/>
              <a:t>aquí</a:t>
            </a:r>
            <a:r>
              <a:rPr lang="es"/>
              <a:t> es un gran problema, cuando te lo piden de ya para ayer.</a:t>
            </a:r>
            <a:endParaRPr/>
          </a:p>
          <a:p>
            <a:pPr indent="-317500" lvl="1" marL="914400" rtl="0" algn="l">
              <a:spcBef>
                <a:spcPts val="0"/>
              </a:spcBef>
              <a:spcAft>
                <a:spcPts val="0"/>
              </a:spcAft>
              <a:buSzPts val="1400"/>
              <a:buChar char="○"/>
            </a:pPr>
            <a:r>
              <a:rPr b="1" lang="es"/>
              <a:t>SOLUCIÓN</a:t>
            </a:r>
            <a:r>
              <a:rPr lang="es"/>
              <a:t>: Partir el problema en trozos pequeños, y abordar lo inmediato y lo </a:t>
            </a:r>
            <a:r>
              <a:rPr lang="es"/>
              <a:t>más</a:t>
            </a:r>
            <a:r>
              <a:rPr lang="es"/>
              <a:t> necesario en este caso si hay </a:t>
            </a:r>
            <a:r>
              <a:rPr lang="es"/>
              <a:t>código</a:t>
            </a:r>
            <a:r>
              <a:rPr lang="es"/>
              <a:t> 200 o no.</a:t>
            </a:r>
            <a:endParaRPr/>
          </a:p>
          <a:p>
            <a:pPr indent="-342900" lvl="0" marL="457200" rtl="0" algn="l">
              <a:spcBef>
                <a:spcPts val="0"/>
              </a:spcBef>
              <a:spcAft>
                <a:spcPts val="0"/>
              </a:spcAft>
              <a:buSzPts val="1800"/>
              <a:buChar char="●"/>
            </a:pPr>
            <a:r>
              <a:rPr lang="es"/>
              <a:t>Invoke-WebRequest, solo funciona si la </a:t>
            </a:r>
            <a:r>
              <a:rPr lang="es"/>
              <a:t>página</a:t>
            </a:r>
            <a:r>
              <a:rPr lang="es"/>
              <a:t> devuelve un 200 OK en caso contrario salta un error que no termina de gestionar bien.</a:t>
            </a:r>
            <a:endParaRPr/>
          </a:p>
          <a:p>
            <a:pPr indent="-317500" lvl="1" marL="914400" rtl="0" algn="l">
              <a:spcBef>
                <a:spcPts val="0"/>
              </a:spcBef>
              <a:spcAft>
                <a:spcPts val="0"/>
              </a:spcAft>
              <a:buSzPts val="1400"/>
              <a:buChar char="○"/>
            </a:pPr>
            <a:r>
              <a:rPr b="1" lang="es"/>
              <a:t>SOLUCIÓN</a:t>
            </a:r>
            <a:r>
              <a:rPr lang="es"/>
              <a:t>: Introducir todo ese fragmento de </a:t>
            </a:r>
            <a:r>
              <a:rPr lang="es"/>
              <a:t>código</a:t>
            </a:r>
            <a:r>
              <a:rPr lang="es"/>
              <a:t> dentro de un TRY-CATCH para que en caso de saltar el error el programa </a:t>
            </a:r>
            <a:r>
              <a:rPr lang="es"/>
              <a:t>continúe</a:t>
            </a:r>
            <a:r>
              <a:rPr lang="es"/>
              <a:t> su </a:t>
            </a:r>
            <a:r>
              <a:rPr lang="es"/>
              <a:t>ejecución</a:t>
            </a:r>
            <a:r>
              <a:rPr lang="es"/>
              <a: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Resumen</a:t>
            </a:r>
            <a:endParaRPr/>
          </a:p>
        </p:txBody>
      </p:sp>
      <p:sp>
        <p:nvSpPr>
          <p:cNvPr id="271" name="Google Shape;271;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342900" lvl="0" marL="457200" rtl="0" algn="l">
              <a:spcBef>
                <a:spcPts val="1200"/>
              </a:spcBef>
              <a:spcAft>
                <a:spcPts val="0"/>
              </a:spcAft>
              <a:buSzPts val="1800"/>
              <a:buChar char="●"/>
            </a:pPr>
            <a:r>
              <a:rPr lang="es"/>
              <a:t>Si no sabes, se aprende</a:t>
            </a:r>
            <a:endParaRPr/>
          </a:p>
          <a:p>
            <a:pPr indent="-342900" lvl="0" marL="457200" rtl="0" algn="l">
              <a:spcBef>
                <a:spcPts val="0"/>
              </a:spcBef>
              <a:spcAft>
                <a:spcPts val="0"/>
              </a:spcAft>
              <a:buSzPts val="1800"/>
              <a:buChar char="●"/>
            </a:pPr>
            <a:r>
              <a:rPr lang="es"/>
              <a:t>Las limitaciones son solo un reto </a:t>
            </a:r>
            <a:r>
              <a:rPr lang="es"/>
              <a:t>más</a:t>
            </a:r>
            <a:endParaRPr/>
          </a:p>
          <a:p>
            <a:pPr indent="-342900" lvl="0" marL="457200" rtl="0" algn="l">
              <a:spcBef>
                <a:spcPts val="0"/>
              </a:spcBef>
              <a:spcAft>
                <a:spcPts val="0"/>
              </a:spcAft>
              <a:buSzPts val="1800"/>
              <a:buChar char="●"/>
            </a:pPr>
            <a:r>
              <a:rPr lang="es"/>
              <a:t>Los retos solo son una manera de probarnos </a:t>
            </a:r>
            <a:endParaRPr/>
          </a:p>
          <a:p>
            <a:pPr indent="-342900" lvl="0" marL="457200" rtl="0" algn="l">
              <a:spcBef>
                <a:spcPts val="0"/>
              </a:spcBef>
              <a:spcAft>
                <a:spcPts val="0"/>
              </a:spcAft>
              <a:buSzPts val="1800"/>
              <a:buChar char="●"/>
            </a:pPr>
            <a:r>
              <a:rPr lang="es"/>
              <a:t>Se puede fallar, por supuesto y aprender de ello y subir mas alto despues tambien.</a:t>
            </a:r>
            <a:endParaRPr/>
          </a:p>
          <a:p>
            <a:pPr indent="-342900" lvl="0" marL="457200" rtl="0" algn="l">
              <a:spcBef>
                <a:spcPts val="0"/>
              </a:spcBef>
              <a:spcAft>
                <a:spcPts val="0"/>
              </a:spcAft>
              <a:buSzPts val="1800"/>
              <a:buChar char="●"/>
            </a:pPr>
            <a:r>
              <a:rPr lang="es"/>
              <a:t>Aquí no se tira la toalla se pelea y se gana no hay excusas.</a:t>
            </a:r>
            <a:endParaRPr/>
          </a:p>
          <a:p>
            <a:pPr indent="-342900" lvl="0" marL="457200" rtl="0" algn="l">
              <a:spcBef>
                <a:spcPts val="0"/>
              </a:spcBef>
              <a:spcAft>
                <a:spcPts val="0"/>
              </a:spcAft>
              <a:buSzPts val="1800"/>
              <a:buChar char="●"/>
            </a:pPr>
            <a:r>
              <a:rPr lang="es"/>
              <a:t>Si la tarea te parece titánica, pártela en trozos, Jack el destripador lo hizo y no le fue mal… jajaja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Whoami?</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314325" lvl="0" marL="342900" rtl="0" algn="l">
              <a:lnSpc>
                <a:spcPct val="100000"/>
              </a:lnSpc>
              <a:spcBef>
                <a:spcPts val="0"/>
              </a:spcBef>
              <a:spcAft>
                <a:spcPts val="0"/>
              </a:spcAft>
              <a:buClr>
                <a:srgbClr val="00007D"/>
              </a:buClr>
              <a:buSzPct val="75000"/>
              <a:buFont typeface="Noto Sans Symbols"/>
              <a:buChar char="■"/>
            </a:pPr>
            <a:r>
              <a:rPr lang="es" sz="1600">
                <a:solidFill>
                  <a:schemeClr val="dk1"/>
                </a:solidFill>
                <a:latin typeface="Consolas"/>
                <a:ea typeface="Consolas"/>
                <a:cs typeface="Consolas"/>
                <a:sym typeface="Consolas"/>
              </a:rPr>
              <a:t>Username : Alvaro Alonso  (A.K.A. – Nebu73)</a:t>
            </a:r>
            <a:endParaRPr sz="2800">
              <a:solidFill>
                <a:schemeClr val="dk1"/>
              </a:solidFill>
              <a:latin typeface="Calibri"/>
              <a:ea typeface="Calibri"/>
              <a:cs typeface="Calibri"/>
              <a:sym typeface="Calibri"/>
            </a:endParaRPr>
          </a:p>
          <a:p>
            <a:pPr indent="-314325" lvl="0" marL="342900" rtl="0" algn="l">
              <a:lnSpc>
                <a:spcPct val="100000"/>
              </a:lnSpc>
              <a:spcBef>
                <a:spcPts val="320"/>
              </a:spcBef>
              <a:spcAft>
                <a:spcPts val="0"/>
              </a:spcAft>
              <a:buClr>
                <a:srgbClr val="00007D"/>
              </a:buClr>
              <a:buSzPct val="75000"/>
              <a:buFont typeface="Noto Sans Symbols"/>
              <a:buChar char="■"/>
            </a:pPr>
            <a:r>
              <a:rPr lang="es" sz="1600">
                <a:solidFill>
                  <a:schemeClr val="dk1"/>
                </a:solidFill>
                <a:latin typeface="Consolas"/>
                <a:ea typeface="Consolas"/>
                <a:cs typeface="Consolas"/>
                <a:sym typeface="Consolas"/>
              </a:rPr>
              <a:t>Twitter/Telegram :  @Nebu_73</a:t>
            </a:r>
            <a:endParaRPr sz="2800">
              <a:solidFill>
                <a:schemeClr val="dk1"/>
              </a:solidFill>
              <a:latin typeface="Calibri"/>
              <a:ea typeface="Calibri"/>
              <a:cs typeface="Calibri"/>
              <a:sym typeface="Calibri"/>
            </a:endParaRPr>
          </a:p>
          <a:p>
            <a:pPr indent="-266700" lvl="0" marL="342900" rtl="0" algn="l">
              <a:lnSpc>
                <a:spcPct val="100000"/>
              </a:lnSpc>
              <a:spcBef>
                <a:spcPts val="320"/>
              </a:spcBef>
              <a:spcAft>
                <a:spcPts val="0"/>
              </a:spcAft>
              <a:buClr>
                <a:schemeClr val="dk1"/>
              </a:buClr>
              <a:buSzPct val="75000"/>
              <a:buFont typeface="Arial"/>
              <a:buNone/>
            </a:pPr>
            <a:r>
              <a:t/>
            </a:r>
            <a:endParaRPr sz="1600">
              <a:solidFill>
                <a:schemeClr val="dk1"/>
              </a:solidFill>
              <a:latin typeface="Consolas"/>
              <a:ea typeface="Consolas"/>
              <a:cs typeface="Consolas"/>
              <a:sym typeface="Consolas"/>
            </a:endParaRPr>
          </a:p>
          <a:p>
            <a:pPr indent="-314325" lvl="0" marL="342900" rtl="0" algn="l">
              <a:lnSpc>
                <a:spcPct val="100000"/>
              </a:lnSpc>
              <a:spcBef>
                <a:spcPts val="320"/>
              </a:spcBef>
              <a:spcAft>
                <a:spcPts val="0"/>
              </a:spcAft>
              <a:buClr>
                <a:srgbClr val="00007D"/>
              </a:buClr>
              <a:buSzPct val="75000"/>
              <a:buFont typeface="Noto Sans Symbols"/>
              <a:buChar char="■"/>
            </a:pPr>
            <a:r>
              <a:rPr lang="es" sz="1600">
                <a:solidFill>
                  <a:schemeClr val="dk1"/>
                </a:solidFill>
                <a:latin typeface="Consolas"/>
                <a:ea typeface="Consolas"/>
                <a:cs typeface="Consolas"/>
                <a:sym typeface="Consolas"/>
              </a:rPr>
              <a:t>Pentester / Hacker etico</a:t>
            </a:r>
            <a:endParaRPr sz="1600">
              <a:solidFill>
                <a:schemeClr val="dk1"/>
              </a:solidFill>
              <a:latin typeface="Consolas"/>
              <a:ea typeface="Consolas"/>
              <a:cs typeface="Consolas"/>
              <a:sym typeface="Consolas"/>
            </a:endParaRPr>
          </a:p>
          <a:p>
            <a:pPr indent="-314325" lvl="0" marL="342900" rtl="0" algn="l">
              <a:lnSpc>
                <a:spcPct val="100000"/>
              </a:lnSpc>
              <a:spcBef>
                <a:spcPts val="320"/>
              </a:spcBef>
              <a:spcAft>
                <a:spcPts val="0"/>
              </a:spcAft>
              <a:buClr>
                <a:srgbClr val="00007D"/>
              </a:buClr>
              <a:buSzPct val="75000"/>
              <a:buFont typeface="Noto Sans Symbols"/>
              <a:buChar char="■"/>
            </a:pPr>
            <a:r>
              <a:rPr lang="es" sz="1600">
                <a:solidFill>
                  <a:schemeClr val="dk1"/>
                </a:solidFill>
                <a:latin typeface="Consolas"/>
                <a:ea typeface="Consolas"/>
                <a:cs typeface="Consolas"/>
                <a:sym typeface="Consolas"/>
              </a:rPr>
              <a:t>Cibercooperante de Incibe (I4SK)</a:t>
            </a:r>
            <a:endParaRPr sz="2800">
              <a:solidFill>
                <a:schemeClr val="dk1"/>
              </a:solidFill>
              <a:latin typeface="Calibri"/>
              <a:ea typeface="Calibri"/>
              <a:cs typeface="Calibri"/>
              <a:sym typeface="Calibri"/>
            </a:endParaRPr>
          </a:p>
          <a:p>
            <a:pPr indent="-314325" lvl="0" marL="342900" rtl="0" algn="l">
              <a:lnSpc>
                <a:spcPct val="100000"/>
              </a:lnSpc>
              <a:spcBef>
                <a:spcPts val="320"/>
              </a:spcBef>
              <a:spcAft>
                <a:spcPts val="0"/>
              </a:spcAft>
              <a:buClr>
                <a:srgbClr val="00007D"/>
              </a:buClr>
              <a:buSzPct val="75000"/>
              <a:buFont typeface="Noto Sans Symbols"/>
              <a:buChar char="■"/>
            </a:pPr>
            <a:r>
              <a:rPr lang="es" sz="1600">
                <a:solidFill>
                  <a:schemeClr val="dk1"/>
                </a:solidFill>
                <a:latin typeface="Consolas"/>
                <a:ea typeface="Consolas"/>
                <a:cs typeface="Consolas"/>
                <a:sym typeface="Consolas"/>
              </a:rPr>
              <a:t>Master en Ciberseguridad - Cybersoc de Deloitte </a:t>
            </a:r>
            <a:endParaRPr sz="2800">
              <a:solidFill>
                <a:schemeClr val="dk1"/>
              </a:solidFill>
              <a:latin typeface="Calibri"/>
              <a:ea typeface="Calibri"/>
              <a:cs typeface="Calibri"/>
              <a:sym typeface="Calibri"/>
            </a:endParaRPr>
          </a:p>
          <a:p>
            <a:pPr indent="-314325" lvl="0" marL="342900" rtl="0" algn="l">
              <a:lnSpc>
                <a:spcPct val="100000"/>
              </a:lnSpc>
              <a:spcBef>
                <a:spcPts val="320"/>
              </a:spcBef>
              <a:spcAft>
                <a:spcPts val="0"/>
              </a:spcAft>
              <a:buClr>
                <a:srgbClr val="00007D"/>
              </a:buClr>
              <a:buSzPct val="75000"/>
              <a:buFont typeface="Noto Sans Symbols"/>
              <a:buChar char="■"/>
            </a:pPr>
            <a:r>
              <a:rPr lang="es" sz="1600">
                <a:solidFill>
                  <a:schemeClr val="dk1"/>
                </a:solidFill>
                <a:latin typeface="Consolas"/>
                <a:ea typeface="Consolas"/>
                <a:cs typeface="Consolas"/>
                <a:sym typeface="Consolas"/>
              </a:rPr>
              <a:t>Experto en Seguridad de la Información – UCLM</a:t>
            </a:r>
            <a:endParaRPr sz="2800">
              <a:solidFill>
                <a:schemeClr val="dk1"/>
              </a:solidFill>
              <a:latin typeface="Calibri"/>
              <a:ea typeface="Calibri"/>
              <a:cs typeface="Calibri"/>
              <a:sym typeface="Calibri"/>
            </a:endParaRPr>
          </a:p>
          <a:p>
            <a:pPr indent="-314325" lvl="0" marL="342900" rtl="0" algn="l">
              <a:lnSpc>
                <a:spcPct val="100000"/>
              </a:lnSpc>
              <a:spcBef>
                <a:spcPts val="320"/>
              </a:spcBef>
              <a:spcAft>
                <a:spcPts val="0"/>
              </a:spcAft>
              <a:buClr>
                <a:srgbClr val="00007D"/>
              </a:buClr>
              <a:buSzPct val="75000"/>
              <a:buFont typeface="Noto Sans Symbols"/>
              <a:buChar char="■"/>
            </a:pPr>
            <a:r>
              <a:rPr lang="es" sz="1600">
                <a:solidFill>
                  <a:schemeClr val="dk1"/>
                </a:solidFill>
                <a:latin typeface="Consolas"/>
                <a:ea typeface="Consolas"/>
                <a:cs typeface="Consolas"/>
                <a:sym typeface="Consolas"/>
              </a:rPr>
              <a:t>Certified Ethical Hacker – EC Council </a:t>
            </a:r>
            <a:endParaRPr sz="1600">
              <a:solidFill>
                <a:schemeClr val="dk1"/>
              </a:solidFill>
              <a:latin typeface="Consolas"/>
              <a:ea typeface="Consolas"/>
              <a:cs typeface="Consolas"/>
              <a:sym typeface="Consolas"/>
            </a:endParaRPr>
          </a:p>
          <a:p>
            <a:pPr indent="-304800" lvl="0" marL="342900" rtl="0" algn="l">
              <a:lnSpc>
                <a:spcPct val="100000"/>
              </a:lnSpc>
              <a:spcBef>
                <a:spcPts val="320"/>
              </a:spcBef>
              <a:spcAft>
                <a:spcPts val="0"/>
              </a:spcAft>
              <a:buClr>
                <a:srgbClr val="00007D"/>
              </a:buClr>
              <a:buSzPct val="75000"/>
              <a:buFont typeface="Noto Sans Symbols"/>
              <a:buChar char="■"/>
            </a:pPr>
            <a:r>
              <a:rPr lang="es" sz="1600">
                <a:solidFill>
                  <a:schemeClr val="dk1"/>
                </a:solidFill>
                <a:latin typeface="Consolas"/>
                <a:ea typeface="Consolas"/>
                <a:cs typeface="Consolas"/>
                <a:sym typeface="Consolas"/>
              </a:rPr>
              <a:t>Certified Red team Professional &amp; Expert </a:t>
            </a:r>
            <a:endParaRPr sz="1600">
              <a:solidFill>
                <a:schemeClr val="dk1"/>
              </a:solidFill>
              <a:latin typeface="Consolas"/>
              <a:ea typeface="Consolas"/>
              <a:cs typeface="Consolas"/>
              <a:sym typeface="Consolas"/>
            </a:endParaRPr>
          </a:p>
          <a:p>
            <a:pPr indent="-314325" lvl="0" marL="342900" rtl="0" algn="l">
              <a:lnSpc>
                <a:spcPct val="100000"/>
              </a:lnSpc>
              <a:spcBef>
                <a:spcPts val="320"/>
              </a:spcBef>
              <a:spcAft>
                <a:spcPts val="0"/>
              </a:spcAft>
              <a:buClr>
                <a:srgbClr val="00007D"/>
              </a:buClr>
              <a:buSzPct val="75000"/>
              <a:buFont typeface="Noto Sans Symbols"/>
              <a:buChar char="■"/>
            </a:pPr>
            <a:r>
              <a:rPr lang="es" sz="1600">
                <a:solidFill>
                  <a:schemeClr val="dk1"/>
                </a:solidFill>
                <a:latin typeface="Consolas"/>
                <a:ea typeface="Consolas"/>
                <a:cs typeface="Consolas"/>
                <a:sym typeface="Consolas"/>
              </a:rPr>
              <a:t>OSWP - Offensive Security Wireless Professional </a:t>
            </a:r>
            <a:endParaRPr sz="1600">
              <a:solidFill>
                <a:schemeClr val="dk1"/>
              </a:solidFill>
              <a:latin typeface="Consolas"/>
              <a:ea typeface="Consolas"/>
              <a:cs typeface="Consolas"/>
              <a:sym typeface="Consolas"/>
            </a:endParaRPr>
          </a:p>
          <a:p>
            <a:pPr indent="0" lvl="0" marL="342900" rtl="0" algn="l">
              <a:lnSpc>
                <a:spcPct val="100000"/>
              </a:lnSpc>
              <a:spcBef>
                <a:spcPts val="320"/>
              </a:spcBef>
              <a:spcAft>
                <a:spcPts val="0"/>
              </a:spcAft>
              <a:buNone/>
            </a:pPr>
            <a:r>
              <a:t/>
            </a:r>
            <a:endParaRPr sz="1600">
              <a:solidFill>
                <a:schemeClr val="dk1"/>
              </a:solidFill>
              <a:latin typeface="Consolas"/>
              <a:ea typeface="Consolas"/>
              <a:cs typeface="Consolas"/>
              <a:sym typeface="Consolas"/>
            </a:endParaRPr>
          </a:p>
          <a:p>
            <a:pPr indent="-266700" lvl="0" marL="342900" rtl="0" algn="l">
              <a:lnSpc>
                <a:spcPct val="100000"/>
              </a:lnSpc>
              <a:spcBef>
                <a:spcPts val="320"/>
              </a:spcBef>
              <a:spcAft>
                <a:spcPts val="0"/>
              </a:spcAft>
              <a:buClr>
                <a:schemeClr val="dk1"/>
              </a:buClr>
              <a:buSzPct val="75000"/>
              <a:buFont typeface="Arial"/>
              <a:buNone/>
            </a:pPr>
            <a:r>
              <a:t/>
            </a:r>
            <a:endParaRPr sz="1600">
              <a:solidFill>
                <a:schemeClr val="dk1"/>
              </a:solidFill>
              <a:latin typeface="Consolas"/>
              <a:ea typeface="Consolas"/>
              <a:cs typeface="Consolas"/>
              <a:sym typeface="Consolas"/>
            </a:endParaRPr>
          </a:p>
          <a:p>
            <a:pPr indent="-314325" lvl="0" marL="342900" rtl="0" algn="l">
              <a:lnSpc>
                <a:spcPct val="100000"/>
              </a:lnSpc>
              <a:spcBef>
                <a:spcPts val="320"/>
              </a:spcBef>
              <a:spcAft>
                <a:spcPts val="0"/>
              </a:spcAft>
              <a:buClr>
                <a:srgbClr val="00007D"/>
              </a:buClr>
              <a:buSzPct val="75000"/>
              <a:buFont typeface="Noto Sans Symbols"/>
              <a:buChar char="■"/>
            </a:pPr>
            <a:r>
              <a:rPr lang="es" sz="1600">
                <a:solidFill>
                  <a:schemeClr val="dk1"/>
                </a:solidFill>
                <a:latin typeface="Consolas"/>
                <a:ea typeface="Consolas"/>
                <a:cs typeface="Consolas"/>
                <a:sym typeface="Consolas"/>
              </a:rPr>
              <a:t>Administrador y escritor del blog de seguridad Informática –</a:t>
            </a:r>
            <a:endParaRPr sz="2800">
              <a:solidFill>
                <a:schemeClr val="dk1"/>
              </a:solidFill>
              <a:latin typeface="Calibri"/>
              <a:ea typeface="Calibri"/>
              <a:cs typeface="Calibri"/>
              <a:sym typeface="Calibri"/>
            </a:endParaRPr>
          </a:p>
          <a:p>
            <a:pPr indent="-266700" lvl="0" marL="342900" rtl="0" algn="l">
              <a:lnSpc>
                <a:spcPct val="100000"/>
              </a:lnSpc>
              <a:spcBef>
                <a:spcPts val="320"/>
              </a:spcBef>
              <a:spcAft>
                <a:spcPts val="0"/>
              </a:spcAft>
              <a:buClr>
                <a:schemeClr val="dk1"/>
              </a:buClr>
              <a:buSzPct val="75000"/>
              <a:buFont typeface="Arial"/>
              <a:buNone/>
            </a:pPr>
            <a:r>
              <a:t/>
            </a:r>
            <a:endParaRPr sz="1600">
              <a:solidFill>
                <a:schemeClr val="dk1"/>
              </a:solidFill>
              <a:latin typeface="Consolas"/>
              <a:ea typeface="Consolas"/>
              <a:cs typeface="Consolas"/>
              <a:sym typeface="Consolas"/>
            </a:endParaRPr>
          </a:p>
          <a:p>
            <a:pPr indent="-266700" lvl="0" marL="342900" rtl="0" algn="l">
              <a:lnSpc>
                <a:spcPct val="100000"/>
              </a:lnSpc>
              <a:spcBef>
                <a:spcPts val="320"/>
              </a:spcBef>
              <a:spcAft>
                <a:spcPts val="0"/>
              </a:spcAft>
              <a:buClr>
                <a:schemeClr val="dk1"/>
              </a:buClr>
              <a:buSzPct val="75000"/>
              <a:buFont typeface="Arial"/>
              <a:buNone/>
            </a:pPr>
            <a:r>
              <a:t/>
            </a:r>
            <a:endParaRPr sz="1600">
              <a:solidFill>
                <a:schemeClr val="dk1"/>
              </a:solidFill>
              <a:latin typeface="Consolas"/>
              <a:ea typeface="Consolas"/>
              <a:cs typeface="Consolas"/>
              <a:sym typeface="Consolas"/>
            </a:endParaRPr>
          </a:p>
          <a:p>
            <a:pPr indent="-314325" lvl="0" marL="342900" rtl="0" algn="l">
              <a:lnSpc>
                <a:spcPct val="100000"/>
              </a:lnSpc>
              <a:spcBef>
                <a:spcPts val="320"/>
              </a:spcBef>
              <a:spcAft>
                <a:spcPts val="0"/>
              </a:spcAft>
              <a:buClr>
                <a:srgbClr val="00007D"/>
              </a:buClr>
              <a:buSzPct val="75000"/>
              <a:buFont typeface="Noto Sans Symbols"/>
              <a:buChar char="■"/>
            </a:pPr>
            <a:r>
              <a:rPr lang="es" sz="1600">
                <a:solidFill>
                  <a:schemeClr val="dk1"/>
                </a:solidFill>
                <a:latin typeface="Consolas"/>
                <a:ea typeface="Consolas"/>
                <a:cs typeface="Consolas"/>
                <a:sym typeface="Consolas"/>
              </a:rPr>
              <a:t>Actualmente Pentester en :</a:t>
            </a:r>
            <a:endParaRPr sz="2800">
              <a:solidFill>
                <a:schemeClr val="dk1"/>
              </a:solidFill>
              <a:latin typeface="Calibri"/>
              <a:ea typeface="Calibri"/>
              <a:cs typeface="Calibri"/>
              <a:sym typeface="Calibri"/>
            </a:endParaRPr>
          </a:p>
          <a:p>
            <a:pPr indent="-266700" lvl="0" marL="342900" rtl="0" algn="l">
              <a:lnSpc>
                <a:spcPct val="100000"/>
              </a:lnSpc>
              <a:spcBef>
                <a:spcPts val="320"/>
              </a:spcBef>
              <a:spcAft>
                <a:spcPts val="0"/>
              </a:spcAft>
              <a:buClr>
                <a:schemeClr val="dk1"/>
              </a:buClr>
              <a:buSzPct val="75000"/>
              <a:buFont typeface="Arial"/>
              <a:buNone/>
            </a:pPr>
            <a:r>
              <a:t/>
            </a:r>
            <a:endParaRPr sz="1600">
              <a:solidFill>
                <a:schemeClr val="dk1"/>
              </a:solidFill>
              <a:latin typeface="Consolas"/>
              <a:ea typeface="Consolas"/>
              <a:cs typeface="Consolas"/>
              <a:sym typeface="Consolas"/>
            </a:endParaRPr>
          </a:p>
          <a:p>
            <a:pPr indent="-314325" lvl="0" marL="342900" rtl="0" algn="l">
              <a:lnSpc>
                <a:spcPct val="100000"/>
              </a:lnSpc>
              <a:spcBef>
                <a:spcPts val="320"/>
              </a:spcBef>
              <a:spcAft>
                <a:spcPts val="0"/>
              </a:spcAft>
              <a:buClr>
                <a:srgbClr val="00007D"/>
              </a:buClr>
              <a:buSzPct val="75000"/>
              <a:buFont typeface="Noto Sans Symbols"/>
              <a:buChar char="■"/>
            </a:pPr>
            <a:r>
              <a:rPr lang="es" sz="1600">
                <a:solidFill>
                  <a:schemeClr val="dk1"/>
                </a:solidFill>
                <a:latin typeface="Consolas"/>
                <a:ea typeface="Consolas"/>
                <a:cs typeface="Consolas"/>
                <a:sym typeface="Consolas"/>
              </a:rPr>
              <a:t>Ponente en :</a:t>
            </a:r>
            <a:endParaRPr sz="2800">
              <a:solidFill>
                <a:schemeClr val="dk1"/>
              </a:solidFill>
              <a:latin typeface="Calibri"/>
              <a:ea typeface="Calibri"/>
              <a:cs typeface="Calibri"/>
              <a:sym typeface="Calibri"/>
            </a:endParaRPr>
          </a:p>
          <a:p>
            <a:pPr indent="0" lvl="0" marL="0" rtl="0" algn="l">
              <a:spcBef>
                <a:spcPts val="0"/>
              </a:spcBef>
              <a:spcAft>
                <a:spcPts val="1200"/>
              </a:spcAft>
              <a:buNone/>
            </a:pPr>
            <a:r>
              <a:t/>
            </a:r>
            <a:endParaRPr/>
          </a:p>
        </p:txBody>
      </p:sp>
      <p:pic>
        <p:nvPicPr>
          <p:cNvPr id="75" name="Google Shape;75;p15"/>
          <p:cNvPicPr preferRelativeResize="0"/>
          <p:nvPr/>
        </p:nvPicPr>
        <p:blipFill rotWithShape="1">
          <a:blip r:embed="rId3">
            <a:alphaModFix/>
          </a:blip>
          <a:srcRect b="0" l="0" r="0" t="0"/>
          <a:stretch/>
        </p:blipFill>
        <p:spPr>
          <a:xfrm rot="808288">
            <a:off x="6693076" y="377346"/>
            <a:ext cx="1895054" cy="1895054"/>
          </a:xfrm>
          <a:prstGeom prst="rect">
            <a:avLst/>
          </a:prstGeom>
          <a:noFill/>
          <a:ln cap="flat" cmpd="sng" w="25400">
            <a:solidFill>
              <a:srgbClr val="000000"/>
            </a:solidFill>
            <a:prstDash val="solid"/>
            <a:round/>
            <a:headEnd len="sm" w="sm" type="none"/>
            <a:tailEnd len="sm" w="sm" type="none"/>
          </a:ln>
        </p:spPr>
      </p:pic>
      <p:pic>
        <p:nvPicPr>
          <p:cNvPr id="76" name="Google Shape;76;p15"/>
          <p:cNvPicPr preferRelativeResize="0"/>
          <p:nvPr/>
        </p:nvPicPr>
        <p:blipFill rotWithShape="1">
          <a:blip r:embed="rId4">
            <a:alphaModFix/>
          </a:blip>
          <a:srcRect b="0" l="0" r="0" t="0"/>
          <a:stretch/>
        </p:blipFill>
        <p:spPr>
          <a:xfrm>
            <a:off x="5129343" y="2709580"/>
            <a:ext cx="2232546" cy="573344"/>
          </a:xfrm>
          <a:prstGeom prst="rect">
            <a:avLst/>
          </a:prstGeom>
          <a:solidFill>
            <a:srgbClr val="000000"/>
          </a:solidFill>
          <a:ln>
            <a:noFill/>
          </a:ln>
        </p:spPr>
      </p:pic>
      <p:pic>
        <p:nvPicPr>
          <p:cNvPr descr="C:\Users\Nebu_73\Desktop\logo-nn-para-slides\navaja-negra.png" id="77" name="Google Shape;77;p15"/>
          <p:cNvPicPr preferRelativeResize="0"/>
          <p:nvPr/>
        </p:nvPicPr>
        <p:blipFill rotWithShape="1">
          <a:blip r:embed="rId5">
            <a:alphaModFix/>
          </a:blip>
          <a:srcRect b="0" l="0" r="0" t="0"/>
          <a:stretch/>
        </p:blipFill>
        <p:spPr>
          <a:xfrm>
            <a:off x="871135" y="4267123"/>
            <a:ext cx="1278265" cy="382830"/>
          </a:xfrm>
          <a:prstGeom prst="rect">
            <a:avLst/>
          </a:prstGeom>
          <a:noFill/>
          <a:ln>
            <a:noFill/>
          </a:ln>
        </p:spPr>
      </p:pic>
      <p:pic>
        <p:nvPicPr>
          <p:cNvPr descr="Resultado de imagen de honeycon" id="78" name="Google Shape;78;p15"/>
          <p:cNvPicPr preferRelativeResize="0"/>
          <p:nvPr/>
        </p:nvPicPr>
        <p:blipFill rotWithShape="1">
          <a:blip r:embed="rId6">
            <a:alphaModFix/>
          </a:blip>
          <a:srcRect b="0" l="0" r="0" t="0"/>
          <a:stretch/>
        </p:blipFill>
        <p:spPr>
          <a:xfrm>
            <a:off x="2311554" y="4252989"/>
            <a:ext cx="411091" cy="411091"/>
          </a:xfrm>
          <a:prstGeom prst="rect">
            <a:avLst/>
          </a:prstGeom>
          <a:noFill/>
          <a:ln>
            <a:noFill/>
          </a:ln>
        </p:spPr>
      </p:pic>
      <p:pic>
        <p:nvPicPr>
          <p:cNvPr id="79" name="Google Shape;79;p15"/>
          <p:cNvPicPr preferRelativeResize="0"/>
          <p:nvPr/>
        </p:nvPicPr>
        <p:blipFill rotWithShape="1">
          <a:blip r:embed="rId7">
            <a:alphaModFix/>
          </a:blip>
          <a:srcRect b="0" l="0" r="0" t="0"/>
          <a:stretch/>
        </p:blipFill>
        <p:spPr>
          <a:xfrm>
            <a:off x="3917460" y="4196893"/>
            <a:ext cx="787188" cy="523275"/>
          </a:xfrm>
          <a:prstGeom prst="rect">
            <a:avLst/>
          </a:prstGeom>
          <a:noFill/>
          <a:ln>
            <a:noFill/>
          </a:ln>
        </p:spPr>
      </p:pic>
      <p:pic>
        <p:nvPicPr>
          <p:cNvPr descr="Resultado de imagen de hack and beers" id="80" name="Google Shape;80;p15"/>
          <p:cNvPicPr preferRelativeResize="0"/>
          <p:nvPr/>
        </p:nvPicPr>
        <p:blipFill rotWithShape="1">
          <a:blip r:embed="rId8">
            <a:alphaModFix/>
          </a:blip>
          <a:srcRect b="0" l="0" r="0" t="0"/>
          <a:stretch/>
        </p:blipFill>
        <p:spPr>
          <a:xfrm>
            <a:off x="2973900" y="4150406"/>
            <a:ext cx="608087" cy="587412"/>
          </a:xfrm>
          <a:prstGeom prst="rect">
            <a:avLst/>
          </a:prstGeom>
          <a:noFill/>
          <a:ln>
            <a:noFill/>
          </a:ln>
        </p:spPr>
      </p:pic>
      <p:pic>
        <p:nvPicPr>
          <p:cNvPr descr="Resultado de imagen de por una red mas segura" id="81" name="Google Shape;81;p15"/>
          <p:cNvPicPr preferRelativeResize="0"/>
          <p:nvPr/>
        </p:nvPicPr>
        <p:blipFill rotWithShape="1">
          <a:blip r:embed="rId9">
            <a:alphaModFix/>
          </a:blip>
          <a:srcRect b="0" l="0" r="0" t="0"/>
          <a:stretch/>
        </p:blipFill>
        <p:spPr>
          <a:xfrm>
            <a:off x="5053571" y="4096204"/>
            <a:ext cx="663348" cy="695820"/>
          </a:xfrm>
          <a:prstGeom prst="rect">
            <a:avLst/>
          </a:prstGeom>
          <a:noFill/>
          <a:ln>
            <a:noFill/>
          </a:ln>
        </p:spPr>
      </p:pic>
      <p:pic>
        <p:nvPicPr>
          <p:cNvPr id="82" name="Google Shape;82;p15"/>
          <p:cNvPicPr preferRelativeResize="0"/>
          <p:nvPr/>
        </p:nvPicPr>
        <p:blipFill rotWithShape="1">
          <a:blip r:embed="rId10">
            <a:alphaModFix/>
          </a:blip>
          <a:srcRect b="0" l="0" r="0" t="0"/>
          <a:stretch/>
        </p:blipFill>
        <p:spPr>
          <a:xfrm>
            <a:off x="5873854" y="4267114"/>
            <a:ext cx="1335455" cy="382830"/>
          </a:xfrm>
          <a:prstGeom prst="rect">
            <a:avLst/>
          </a:prstGeom>
          <a:noFill/>
          <a:ln>
            <a:noFill/>
          </a:ln>
        </p:spPr>
      </p:pic>
      <p:pic>
        <p:nvPicPr>
          <p:cNvPr id="83" name="Google Shape;83;p15"/>
          <p:cNvPicPr preferRelativeResize="0"/>
          <p:nvPr/>
        </p:nvPicPr>
        <p:blipFill>
          <a:blip r:embed="rId11">
            <a:alphaModFix/>
          </a:blip>
          <a:stretch>
            <a:fillRect/>
          </a:stretch>
        </p:blipFill>
        <p:spPr>
          <a:xfrm>
            <a:off x="3064100" y="3451275"/>
            <a:ext cx="663350" cy="663350"/>
          </a:xfrm>
          <a:prstGeom prst="rect">
            <a:avLst/>
          </a:prstGeom>
          <a:noFill/>
          <a:ln>
            <a:noFill/>
          </a:ln>
        </p:spPr>
      </p:pic>
      <p:pic>
        <p:nvPicPr>
          <p:cNvPr id="84" name="Google Shape;84;p15"/>
          <p:cNvPicPr preferRelativeResize="0"/>
          <p:nvPr/>
        </p:nvPicPr>
        <p:blipFill>
          <a:blip r:embed="rId12">
            <a:alphaModFix/>
          </a:blip>
          <a:stretch>
            <a:fillRect/>
          </a:stretch>
        </p:blipFill>
        <p:spPr>
          <a:xfrm>
            <a:off x="7495650" y="4096200"/>
            <a:ext cx="695825" cy="695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Agradecimientos</a:t>
            </a:r>
            <a:endParaRPr/>
          </a:p>
        </p:txBody>
      </p:sp>
      <p:sp>
        <p:nvSpPr>
          <p:cNvPr id="277" name="Google Shape;27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 C1b3rWall y especialmente a Carlos Loureiro que es quien me contacto para ser profesor de C1b3rWall Academy durante la pandemia, Gracias por tu confianza una vez </a:t>
            </a:r>
            <a:r>
              <a:rPr lang="es"/>
              <a:t>más</a:t>
            </a:r>
            <a:r>
              <a:rPr lang="es"/>
              <a:t>.</a:t>
            </a:r>
            <a:endParaRPr/>
          </a:p>
          <a:p>
            <a:pPr indent="0" lvl="0" marL="0" rtl="0" algn="l">
              <a:spcBef>
                <a:spcPts val="1200"/>
              </a:spcBef>
              <a:spcAft>
                <a:spcPts val="0"/>
              </a:spcAft>
              <a:buNone/>
            </a:pPr>
            <a:r>
              <a:rPr lang="es"/>
              <a:t>A todos los presentes porque pese a no ser la charla </a:t>
            </a:r>
            <a:r>
              <a:rPr lang="es"/>
              <a:t>más</a:t>
            </a:r>
            <a:r>
              <a:rPr lang="es"/>
              <a:t> </a:t>
            </a:r>
            <a:r>
              <a:rPr lang="es"/>
              <a:t>técnica</a:t>
            </a:r>
            <a:r>
              <a:rPr lang="es"/>
              <a:t> </a:t>
            </a:r>
            <a:r>
              <a:rPr lang="es"/>
              <a:t>también</a:t>
            </a:r>
            <a:r>
              <a:rPr lang="es"/>
              <a:t> pretendo trasladar un poco de ese </a:t>
            </a:r>
            <a:r>
              <a:rPr lang="es"/>
              <a:t>espíritu</a:t>
            </a:r>
            <a:r>
              <a:rPr lang="es"/>
              <a:t> de </a:t>
            </a:r>
            <a:r>
              <a:rPr lang="es"/>
              <a:t>superación</a:t>
            </a:r>
            <a:r>
              <a:rPr lang="es"/>
              <a:t> que a veces se nos olvida cuando solo nos centramos en esto es lo que tengo que hacer.</a:t>
            </a:r>
            <a:endParaRPr/>
          </a:p>
          <a:p>
            <a:pPr indent="0" lvl="0" marL="0" rtl="0" algn="l">
              <a:spcBef>
                <a:spcPts val="1200"/>
              </a:spcBef>
              <a:spcAft>
                <a:spcPts val="1200"/>
              </a:spcAft>
              <a:buNone/>
            </a:pPr>
            <a:r>
              <a:rPr lang="es"/>
              <a:t>Y aunque la lista </a:t>
            </a:r>
            <a:r>
              <a:rPr lang="es"/>
              <a:t>sería</a:t>
            </a:r>
            <a:r>
              <a:rPr lang="es"/>
              <a:t> interminable gracias a mi compañera Paula que ha estado </a:t>
            </a:r>
            <a:r>
              <a:rPr lang="es"/>
              <a:t>ayudándome</a:t>
            </a:r>
            <a:r>
              <a:rPr lang="es"/>
              <a:t> con este </a:t>
            </a:r>
            <a:r>
              <a:rPr lang="es"/>
              <a:t>marrón</a:t>
            </a:r>
            <a:r>
              <a:rPr lang="es"/>
              <a: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43"/>
          <p:cNvPicPr preferRelativeResize="0"/>
          <p:nvPr/>
        </p:nvPicPr>
        <p:blipFill>
          <a:blip r:embed="rId3">
            <a:alphaModFix/>
          </a:blip>
          <a:stretch>
            <a:fillRect/>
          </a:stretch>
        </p:blipFill>
        <p:spPr>
          <a:xfrm>
            <a:off x="2722438" y="792400"/>
            <a:ext cx="3699125" cy="3699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6"/>
          <p:cNvPicPr preferRelativeResize="0"/>
          <p:nvPr/>
        </p:nvPicPr>
        <p:blipFill>
          <a:blip r:embed="rId3">
            <a:alphaModFix/>
          </a:blip>
          <a:stretch>
            <a:fillRect/>
          </a:stretch>
        </p:blipFill>
        <p:spPr>
          <a:xfrm>
            <a:off x="1146150" y="578125"/>
            <a:ext cx="7159849" cy="4565375"/>
          </a:xfrm>
          <a:prstGeom prst="rect">
            <a:avLst/>
          </a:prstGeom>
          <a:noFill/>
          <a:ln>
            <a:noFill/>
          </a:ln>
        </p:spPr>
      </p:pic>
      <p:sp>
        <p:nvSpPr>
          <p:cNvPr id="90" name="Google Shape;90;p16"/>
          <p:cNvSpPr txBox="1"/>
          <p:nvPr/>
        </p:nvSpPr>
        <p:spPr>
          <a:xfrm>
            <a:off x="0" y="0"/>
            <a:ext cx="9144000" cy="7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3650">
                <a:solidFill>
                  <a:schemeClr val="dk1"/>
                </a:solidFill>
              </a:rPr>
              <a:t>Dos equipos un destino</a:t>
            </a:r>
            <a:endParaRPr>
              <a:solidFill>
                <a:schemeClr val="dk1"/>
              </a:solidFill>
            </a:endParaRPr>
          </a:p>
        </p:txBody>
      </p:sp>
      <p:pic>
        <p:nvPicPr>
          <p:cNvPr id="91" name="Google Shape;91;p16"/>
          <p:cNvPicPr preferRelativeResize="0"/>
          <p:nvPr/>
        </p:nvPicPr>
        <p:blipFill>
          <a:blip r:embed="rId4">
            <a:alphaModFix/>
          </a:blip>
          <a:stretch>
            <a:fillRect/>
          </a:stretch>
        </p:blipFill>
        <p:spPr>
          <a:xfrm>
            <a:off x="3626200" y="1192425"/>
            <a:ext cx="1333500" cy="1333500"/>
          </a:xfrm>
          <a:prstGeom prst="rect">
            <a:avLst/>
          </a:prstGeom>
          <a:noFill/>
          <a:ln>
            <a:noFill/>
          </a:ln>
        </p:spPr>
      </p:pic>
      <p:pic>
        <p:nvPicPr>
          <p:cNvPr id="92" name="Google Shape;92;p16"/>
          <p:cNvPicPr preferRelativeResize="0"/>
          <p:nvPr/>
        </p:nvPicPr>
        <p:blipFill>
          <a:blip r:embed="rId5">
            <a:alphaModFix/>
          </a:blip>
          <a:stretch>
            <a:fillRect/>
          </a:stretch>
        </p:blipFill>
        <p:spPr>
          <a:xfrm>
            <a:off x="4388050" y="3262150"/>
            <a:ext cx="1343025" cy="133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El problema</a:t>
            </a:r>
            <a:endParaRPr/>
          </a:p>
        </p:txBody>
      </p:sp>
      <p:sp>
        <p:nvSpPr>
          <p:cNvPr id="98" name="Google Shape;98;p17"/>
          <p:cNvSpPr txBox="1"/>
          <p:nvPr>
            <p:ph idx="1" type="body"/>
          </p:nvPr>
        </p:nvSpPr>
        <p:spPr>
          <a:xfrm>
            <a:off x="311700" y="1152475"/>
            <a:ext cx="4421400" cy="3416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es"/>
              <a:t>Llegas un </a:t>
            </a:r>
            <a:r>
              <a:rPr lang="es"/>
              <a:t>día</a:t>
            </a:r>
            <a:r>
              <a:rPr lang="es"/>
              <a:t> al trabajo y es un </a:t>
            </a:r>
            <a:r>
              <a:rPr lang="es"/>
              <a:t>día</a:t>
            </a:r>
            <a:r>
              <a:rPr lang="es"/>
              <a:t> igual que otro cualquiera, piensas BIEN! me van a pagar por lo que </a:t>
            </a:r>
            <a:r>
              <a:rPr lang="es"/>
              <a:t>más</a:t>
            </a:r>
            <a:r>
              <a:rPr lang="es"/>
              <a:t> me </a:t>
            </a:r>
            <a:r>
              <a:rPr lang="es"/>
              <a:t>gusta, por</a:t>
            </a:r>
            <a:r>
              <a:rPr lang="es"/>
              <a:t> aquello que </a:t>
            </a:r>
            <a:r>
              <a:rPr lang="es"/>
              <a:t>más</a:t>
            </a:r>
            <a:r>
              <a:rPr lang="es"/>
              <a:t> disfruto! </a:t>
            </a:r>
            <a:r>
              <a:rPr lang="es"/>
              <a:t>¡BIEN</a:t>
            </a:r>
            <a:r>
              <a:rPr lang="es"/>
              <a:t>!</a:t>
            </a:r>
            <a:br>
              <a:rPr lang="es"/>
            </a:br>
            <a:br>
              <a:rPr lang="es"/>
            </a:br>
            <a:r>
              <a:rPr lang="es"/>
              <a:t>Resumido? ROMPER</a:t>
            </a:r>
            <a:endParaRPr/>
          </a:p>
          <a:p>
            <a:pPr indent="0" lvl="0" marL="0" rtl="0" algn="l">
              <a:spcBef>
                <a:spcPts val="1200"/>
              </a:spcBef>
              <a:spcAft>
                <a:spcPts val="1200"/>
              </a:spcAft>
              <a:buNone/>
            </a:pPr>
            <a:r>
              <a:rPr lang="es"/>
              <a:t>Pero… el destino tiene algo diferente pensado para ti y por ello con una sonrisa en la cara te llama tu jefe y te dice:</a:t>
            </a:r>
            <a:br>
              <a:rPr lang="es"/>
            </a:br>
            <a:br>
              <a:rPr lang="es"/>
            </a:br>
            <a:r>
              <a:rPr lang="es"/>
              <a:t>-</a:t>
            </a:r>
            <a:r>
              <a:rPr lang="es"/>
              <a:t>¡Hola</a:t>
            </a:r>
            <a:r>
              <a:rPr lang="es"/>
              <a:t>! Que tal estas?? (Sonrisa exagerada) </a:t>
            </a:r>
            <a:r>
              <a:rPr lang="es"/>
              <a:t>qué</a:t>
            </a:r>
            <a:r>
              <a:rPr lang="es"/>
              <a:t> te parece hacer un sistema de </a:t>
            </a:r>
            <a:r>
              <a:rPr lang="es"/>
              <a:t>monitorización</a:t>
            </a:r>
            <a:r>
              <a:rPr lang="es"/>
              <a:t> ? (Megaguapo delahostia pero eh! con mil limitaciones)</a:t>
            </a:r>
            <a:endParaRPr/>
          </a:p>
        </p:txBody>
      </p:sp>
      <p:pic>
        <p:nvPicPr>
          <p:cNvPr id="99" name="Google Shape;99;p17"/>
          <p:cNvPicPr preferRelativeResize="0"/>
          <p:nvPr/>
        </p:nvPicPr>
        <p:blipFill>
          <a:blip r:embed="rId3">
            <a:alphaModFix/>
          </a:blip>
          <a:stretch>
            <a:fillRect/>
          </a:stretch>
        </p:blipFill>
        <p:spPr>
          <a:xfrm>
            <a:off x="4949175" y="661263"/>
            <a:ext cx="3791125" cy="3820976"/>
          </a:xfrm>
          <a:prstGeom prst="rect">
            <a:avLst/>
          </a:prstGeom>
          <a:noFill/>
          <a:ln>
            <a:noFill/>
          </a:ln>
        </p:spPr>
      </p:pic>
      <p:pic>
        <p:nvPicPr>
          <p:cNvPr id="100" name="Google Shape;100;p17"/>
          <p:cNvPicPr preferRelativeResize="0"/>
          <p:nvPr/>
        </p:nvPicPr>
        <p:blipFill>
          <a:blip r:embed="rId4">
            <a:alphaModFix/>
          </a:blip>
          <a:stretch>
            <a:fillRect/>
          </a:stretch>
        </p:blipFill>
        <p:spPr>
          <a:xfrm>
            <a:off x="1462875" y="661275"/>
            <a:ext cx="5731475" cy="3820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Posibles respuestas</a:t>
            </a:r>
            <a:endParaRPr/>
          </a:p>
        </p:txBody>
      </p:sp>
      <p:sp>
        <p:nvSpPr>
          <p:cNvPr id="106" name="Google Shape;10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s"/>
              <a:t>YO SOY RED TEAM… eso es trabajo del infame equipo BLUE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t>YO NO </a:t>
            </a:r>
            <a:r>
              <a:rPr lang="es"/>
              <a:t>SÉ HACER</a:t>
            </a:r>
            <a:r>
              <a:rPr lang="es"/>
              <a:t> ESO</a:t>
            </a:r>
            <a:endParaRPr/>
          </a:p>
          <a:p>
            <a:pPr indent="0" lvl="0" marL="0" rtl="0" algn="l">
              <a:spcBef>
                <a:spcPts val="1200"/>
              </a:spcBef>
              <a:spcAft>
                <a:spcPts val="0"/>
              </a:spcAft>
              <a:buNone/>
            </a:pPr>
            <a:r>
              <a:rPr lang="es"/>
              <a:t>¿</a:t>
            </a:r>
            <a:r>
              <a:rPr lang="es"/>
              <a:t>Cuántas</a:t>
            </a:r>
            <a:r>
              <a:rPr lang="es"/>
              <a:t> excusas </a:t>
            </a:r>
            <a:r>
              <a:rPr lang="es"/>
              <a:t>más</a:t>
            </a:r>
            <a:r>
              <a:rPr lang="es"/>
              <a:t> se os pasan por la cabeza?</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
              <a:t>Por mucho que lo intenteis han decidido por vosotros asi que solo os queda tomarlo de la mejor manera posible y aplicar como bien dijo el maestro</a:t>
            </a:r>
            <a:r>
              <a:rPr lang="es"/>
              <a:t> </a:t>
            </a:r>
            <a:r>
              <a:rPr b="1" lang="es"/>
              <a:t>@TaiksonTexas</a:t>
            </a:r>
            <a:br>
              <a:rPr b="1" lang="es"/>
            </a:br>
            <a:br>
              <a:rPr lang="es"/>
            </a:br>
            <a:r>
              <a:rPr b="1" i="1" lang="es"/>
              <a:t>“Juankers o mierders?” </a:t>
            </a:r>
            <a:r>
              <a:rPr lang="es"/>
              <a:t>(pensad para dentro la respuesta porque en mi caso la tengo clara)</a:t>
            </a:r>
            <a:br>
              <a:rPr lang="es"/>
            </a:br>
            <a:br>
              <a:rPr lang="es"/>
            </a:br>
            <a:r>
              <a:rPr lang="es"/>
              <a:t>Nos dedicamos a esto porque nos encantan los retos… somos tan suicidas que parte de nuestro tiempo libre lo dedicamos a unos rompecabezas infernales llamados CTF pero despues en cuanto nos piden algo fuera de los cometidos habituales nos acojonamos y cerramos en banda? la respuesta es NO, demostramos que somos hackers de verdad y que da igual el reto, limitaciones o la situacion, que sacamos lo que nos piden.</a:t>
            </a:r>
            <a:endParaRPr/>
          </a:p>
        </p:txBody>
      </p:sp>
      <p:pic>
        <p:nvPicPr>
          <p:cNvPr id="107" name="Google Shape;107;p18"/>
          <p:cNvPicPr preferRelativeResize="0"/>
          <p:nvPr/>
        </p:nvPicPr>
        <p:blipFill>
          <a:blip r:embed="rId3">
            <a:alphaModFix/>
          </a:blip>
          <a:stretch>
            <a:fillRect/>
          </a:stretch>
        </p:blipFill>
        <p:spPr>
          <a:xfrm>
            <a:off x="4179075" y="1231050"/>
            <a:ext cx="2750450" cy="2750450"/>
          </a:xfrm>
          <a:prstGeom prst="rect">
            <a:avLst/>
          </a:prstGeom>
          <a:noFill/>
          <a:ln>
            <a:noFill/>
          </a:ln>
        </p:spPr>
      </p:pic>
      <p:pic>
        <p:nvPicPr>
          <p:cNvPr id="108" name="Google Shape;108;p18"/>
          <p:cNvPicPr preferRelativeResize="0"/>
          <p:nvPr/>
        </p:nvPicPr>
        <p:blipFill>
          <a:blip r:embed="rId4">
            <a:alphaModFix/>
          </a:blip>
          <a:stretch>
            <a:fillRect/>
          </a:stretch>
        </p:blipFill>
        <p:spPr>
          <a:xfrm>
            <a:off x="6361025" y="198150"/>
            <a:ext cx="2471275" cy="2471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8"/>
                                        </p:tgtEl>
                                      </p:cBhvr>
                                    </p:animEffect>
                                    <p:set>
                                      <p:cBhvr>
                                        <p:cTn dur="1" fill="hold">
                                          <p:stCondLst>
                                            <p:cond delay="1000"/>
                                          </p:stCondLst>
                                        </p:cTn>
                                        <p:tgtEl>
                                          <p:spTgt spid="10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07"/>
                                        </p:tgtEl>
                                      </p:cBhvr>
                                    </p:animEffect>
                                    <p:set>
                                      <p:cBhvr>
                                        <p:cTn dur="1" fill="hold">
                                          <p:stCondLst>
                                            <p:cond delay="1000"/>
                                          </p:stCondLst>
                                        </p:cTn>
                                        <p:tgtEl>
                                          <p:spTgt spid="1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Que tenemos que hacer</a:t>
            </a:r>
            <a:endParaRPr/>
          </a:p>
        </p:txBody>
      </p:sp>
      <p:sp>
        <p:nvSpPr>
          <p:cNvPr id="114" name="Google Shape;11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Monitorizar una </a:t>
            </a:r>
            <a:r>
              <a:rPr lang="es"/>
              <a:t>página</a:t>
            </a:r>
            <a:r>
              <a:rPr lang="es"/>
              <a:t> web o varias durante un tiempo determinado.</a:t>
            </a:r>
            <a:endParaRPr/>
          </a:p>
          <a:p>
            <a:pPr indent="0" lvl="0" marL="0" rtl="0" algn="l">
              <a:spcBef>
                <a:spcPts val="1200"/>
              </a:spcBef>
              <a:spcAft>
                <a:spcPts val="0"/>
              </a:spcAft>
              <a:buNone/>
            </a:pPr>
            <a:r>
              <a:rPr lang="es"/>
              <a:t>Propuestas:</a:t>
            </a:r>
            <a:endParaRPr/>
          </a:p>
          <a:p>
            <a:pPr indent="-342900" lvl="0" marL="457200" rtl="0" algn="l">
              <a:spcBef>
                <a:spcPts val="1200"/>
              </a:spcBef>
              <a:spcAft>
                <a:spcPts val="0"/>
              </a:spcAft>
              <a:buSzPts val="1800"/>
              <a:buChar char="-"/>
            </a:pPr>
            <a:r>
              <a:rPr lang="es"/>
              <a:t>Comprobar el Status code cada X tiempo para ver si sigue en pie o si ha habido problemas</a:t>
            </a:r>
            <a:endParaRPr/>
          </a:p>
          <a:p>
            <a:pPr indent="-342900" lvl="0" marL="457200" rtl="0" algn="l">
              <a:spcBef>
                <a:spcPts val="0"/>
              </a:spcBef>
              <a:spcAft>
                <a:spcPts val="0"/>
              </a:spcAft>
              <a:buSzPts val="1800"/>
              <a:buChar char="-"/>
            </a:pPr>
            <a:r>
              <a:rPr lang="es"/>
              <a:t>Crear un hash de la </a:t>
            </a:r>
            <a:r>
              <a:rPr lang="es"/>
              <a:t>página</a:t>
            </a:r>
            <a:r>
              <a:rPr lang="es"/>
              <a:t> web y tras ello ir haciendo comprobaciones por si </a:t>
            </a:r>
            <a:r>
              <a:rPr lang="es"/>
              <a:t>algún</a:t>
            </a:r>
            <a:r>
              <a:rPr lang="es"/>
              <a:t> “graciosillo” juega en ella y nos pone una foto indecorosa de portada.</a:t>
            </a:r>
            <a:endParaRPr/>
          </a:p>
          <a:p>
            <a:pPr indent="-342900" lvl="0" marL="457200" rtl="0" algn="l">
              <a:spcBef>
                <a:spcPts val="0"/>
              </a:spcBef>
              <a:spcAft>
                <a:spcPts val="0"/>
              </a:spcAft>
              <a:buSzPts val="1800"/>
              <a:buChar char="-"/>
            </a:pPr>
            <a:r>
              <a:rPr lang="es"/>
              <a:t>Avisar en caso de cualquiera de estos eventos.</a:t>
            </a:r>
            <a:endParaRPr/>
          </a:p>
          <a:p>
            <a:pPr indent="-342900" lvl="0" marL="457200" rtl="0" algn="l">
              <a:spcBef>
                <a:spcPts val="0"/>
              </a:spcBef>
              <a:spcAft>
                <a:spcPts val="0"/>
              </a:spcAft>
              <a:buSzPts val="1800"/>
              <a:buChar char="-"/>
            </a:pPr>
            <a:r>
              <a:rPr lang="es"/>
              <a:t>¡Generar</a:t>
            </a:r>
            <a:r>
              <a:rPr lang="es"/>
              <a:t> Logs! Porque si es importante saber que algo ha pasado </a:t>
            </a:r>
            <a:r>
              <a:rPr lang="es"/>
              <a:t>también</a:t>
            </a:r>
            <a:r>
              <a:rPr lang="es"/>
              <a:t> es importante tener la </a:t>
            </a:r>
            <a:r>
              <a:rPr lang="es"/>
              <a:t>opción</a:t>
            </a:r>
            <a:r>
              <a:rPr lang="es"/>
              <a:t> de generar un timeline de lo ocurrido.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Las limitaciones</a:t>
            </a:r>
            <a:endParaRPr/>
          </a:p>
        </p:txBody>
      </p:sp>
      <p:sp>
        <p:nvSpPr>
          <p:cNvPr id="120" name="Google Shape;120;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342900" lvl="0" marL="457200" rtl="0" algn="l">
              <a:spcBef>
                <a:spcPts val="1200"/>
              </a:spcBef>
              <a:spcAft>
                <a:spcPts val="0"/>
              </a:spcAft>
              <a:buSzPts val="1800"/>
              <a:buChar char="-"/>
            </a:pPr>
            <a:r>
              <a:rPr lang="es"/>
              <a:t>No somos admin</a:t>
            </a:r>
            <a:endParaRPr/>
          </a:p>
          <a:p>
            <a:pPr indent="-342900" lvl="0" marL="457200" rtl="0" algn="l">
              <a:spcBef>
                <a:spcPts val="0"/>
              </a:spcBef>
              <a:spcAft>
                <a:spcPts val="0"/>
              </a:spcAft>
              <a:buSzPts val="1800"/>
              <a:buChar char="-"/>
            </a:pPr>
            <a:r>
              <a:rPr lang="es"/>
              <a:t>Tiene que ocupar poco</a:t>
            </a:r>
            <a:endParaRPr/>
          </a:p>
          <a:p>
            <a:pPr indent="-342900" lvl="0" marL="457200" rtl="0" algn="l">
              <a:spcBef>
                <a:spcPts val="0"/>
              </a:spcBef>
              <a:spcAft>
                <a:spcPts val="0"/>
              </a:spcAft>
              <a:buSzPts val="1800"/>
              <a:buChar char="-"/>
            </a:pPr>
            <a:r>
              <a:rPr lang="es"/>
              <a:t>No disponemos de acceso a </a:t>
            </a:r>
            <a:r>
              <a:rPr lang="es"/>
              <a:t>ejecución</a:t>
            </a:r>
            <a:r>
              <a:rPr lang="es"/>
              <a:t> de scripts</a:t>
            </a:r>
            <a:endParaRPr/>
          </a:p>
          <a:p>
            <a:pPr indent="-342900" lvl="0" marL="457200" rtl="0" algn="l">
              <a:spcBef>
                <a:spcPts val="0"/>
              </a:spcBef>
              <a:spcAft>
                <a:spcPts val="0"/>
              </a:spcAft>
              <a:buSzPts val="1800"/>
              <a:buChar char="-"/>
            </a:pPr>
            <a:r>
              <a:rPr lang="es"/>
              <a:t>WINDOWS</a:t>
            </a:r>
            <a:endParaRPr/>
          </a:p>
          <a:p>
            <a:pPr indent="-342900" lvl="0" marL="457200" rtl="0" algn="l">
              <a:spcBef>
                <a:spcPts val="0"/>
              </a:spcBef>
              <a:spcAft>
                <a:spcPts val="0"/>
              </a:spcAft>
              <a:buSzPts val="1800"/>
              <a:buChar char="-"/>
            </a:pPr>
            <a:r>
              <a:rPr lang="es"/>
              <a:t>No </a:t>
            </a:r>
            <a:r>
              <a:rPr lang="es"/>
              <a:t>válido</a:t>
            </a:r>
            <a:r>
              <a:rPr lang="es"/>
              <a:t> en Maquina Virtual</a:t>
            </a:r>
            <a:endParaRPr/>
          </a:p>
          <a:p>
            <a:pPr indent="0" lvl="0" marL="457200" rtl="0" algn="l">
              <a:spcBef>
                <a:spcPts val="1200"/>
              </a:spcBef>
              <a:spcAft>
                <a:spcPts val="1200"/>
              </a:spcAft>
              <a:buNone/>
            </a:pPr>
            <a:r>
              <a:t/>
            </a:r>
            <a:endParaRPr/>
          </a:p>
        </p:txBody>
      </p:sp>
      <p:pic>
        <p:nvPicPr>
          <p:cNvPr id="121" name="Google Shape;121;p20"/>
          <p:cNvPicPr preferRelativeResize="0"/>
          <p:nvPr/>
        </p:nvPicPr>
        <p:blipFill>
          <a:blip r:embed="rId3">
            <a:alphaModFix/>
          </a:blip>
          <a:stretch>
            <a:fillRect/>
          </a:stretch>
        </p:blipFill>
        <p:spPr>
          <a:xfrm>
            <a:off x="428625" y="523875"/>
            <a:ext cx="8286750" cy="4095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Soluciones (Sobre los problemas)</a:t>
            </a:r>
            <a:endParaRPr/>
          </a:p>
          <a:p>
            <a:pPr indent="0" lvl="0" marL="0" rtl="0" algn="l">
              <a:spcBef>
                <a:spcPts val="0"/>
              </a:spcBef>
              <a:spcAft>
                <a:spcPts val="0"/>
              </a:spcAft>
              <a:buNone/>
            </a:pPr>
            <a:r>
              <a:t/>
            </a:r>
            <a:endParaRPr/>
          </a:p>
        </p:txBody>
      </p:sp>
      <p:sp>
        <p:nvSpPr>
          <p:cNvPr id="127" name="Google Shape;12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s"/>
              <a:t>No somos admin</a:t>
            </a:r>
            <a:endParaRPr/>
          </a:p>
          <a:p>
            <a:pPr indent="-342900" lvl="0" marL="457200" rtl="0" algn="l">
              <a:spcBef>
                <a:spcPts val="0"/>
              </a:spcBef>
              <a:spcAft>
                <a:spcPts val="0"/>
              </a:spcAft>
              <a:buSzPts val="1800"/>
              <a:buChar char="-"/>
            </a:pPr>
            <a:r>
              <a:rPr lang="es"/>
              <a:t>Tiene que ocupar poco</a:t>
            </a:r>
            <a:endParaRPr/>
          </a:p>
          <a:p>
            <a:pPr indent="-342900" lvl="0" marL="457200" rtl="0" algn="l">
              <a:spcBef>
                <a:spcPts val="0"/>
              </a:spcBef>
              <a:spcAft>
                <a:spcPts val="0"/>
              </a:spcAft>
              <a:buSzPts val="1800"/>
              <a:buChar char="-"/>
            </a:pPr>
            <a:r>
              <a:rPr lang="es"/>
              <a:t>No disponemos de acceso a ejecución de scripts</a:t>
            </a:r>
            <a:endParaRPr/>
          </a:p>
          <a:p>
            <a:pPr indent="-342900" lvl="0" marL="457200" rtl="0" algn="l">
              <a:spcBef>
                <a:spcPts val="0"/>
              </a:spcBef>
              <a:spcAft>
                <a:spcPts val="0"/>
              </a:spcAft>
              <a:buSzPts val="1800"/>
              <a:buChar char="-"/>
            </a:pPr>
            <a:r>
              <a:rPr lang="es"/>
              <a:t>WINDOWS</a:t>
            </a:r>
            <a:endParaRPr/>
          </a:p>
          <a:p>
            <a:pPr indent="-342900" lvl="0" marL="457200" rtl="0" algn="l">
              <a:spcBef>
                <a:spcPts val="0"/>
              </a:spcBef>
              <a:spcAft>
                <a:spcPts val="0"/>
              </a:spcAft>
              <a:buSzPts val="1800"/>
              <a:buChar char="-"/>
            </a:pPr>
            <a:r>
              <a:rPr lang="es"/>
              <a:t>No válido en Maquina Virtual</a:t>
            </a:r>
            <a:endParaRPr/>
          </a:p>
          <a:p>
            <a:pPr indent="0" lvl="0" marL="457200" rtl="0" algn="l">
              <a:spcBef>
                <a:spcPts val="1200"/>
              </a:spcBef>
              <a:spcAft>
                <a:spcPts val="1200"/>
              </a:spcAft>
              <a:buNone/>
            </a:pPr>
            <a:r>
              <a:t/>
            </a:r>
            <a:endParaRPr/>
          </a:p>
        </p:txBody>
      </p:sp>
      <p:pic>
        <p:nvPicPr>
          <p:cNvPr id="128" name="Google Shape;128;p21"/>
          <p:cNvPicPr preferRelativeResize="0"/>
          <p:nvPr/>
        </p:nvPicPr>
        <p:blipFill>
          <a:blip r:embed="rId3">
            <a:alphaModFix/>
          </a:blip>
          <a:stretch>
            <a:fillRect/>
          </a:stretch>
        </p:blipFill>
        <p:spPr>
          <a:xfrm>
            <a:off x="544772" y="62650"/>
            <a:ext cx="8320150" cy="5447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